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5" r:id="rId1"/>
  </p:sldMasterIdLst>
  <p:notesMasterIdLst>
    <p:notesMasterId r:id="rId11"/>
  </p:notesMasterIdLst>
  <p:sldIdLst>
    <p:sldId id="256" r:id="rId2"/>
    <p:sldId id="257" r:id="rId3"/>
    <p:sldId id="259" r:id="rId4"/>
    <p:sldId id="268" r:id="rId5"/>
    <p:sldId id="258" r:id="rId6"/>
    <p:sldId id="260" r:id="rId7"/>
    <p:sldId id="267" r:id="rId8"/>
    <p:sldId id="263" r:id="rId9"/>
    <p:sldId id="264" r:id="rId10"/>
  </p:sldIdLst>
  <p:sldSz cx="9144000" cy="5143500" type="screen16x9"/>
  <p:notesSz cx="6858000" cy="9144000"/>
  <p:embeddedFontLst>
    <p:embeddedFont>
      <p:font typeface="IBM Plex Sans" panose="020B0604020202020204" charset="0"/>
      <p:regular r:id="rId12"/>
      <p:bold r:id="rId13"/>
      <p:italic r:id="rId14"/>
      <p:boldItalic r:id="rId15"/>
    </p:embeddedFont>
    <p:embeddedFont>
      <p:font typeface="IBM Plex Sans Medium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77EBDB6-DDE5-4290-A20F-943C8B22729C}">
  <a:tblStyle styleId="{877EBDB6-DDE5-4290-A20F-943C8B2272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9" d="100"/>
          <a:sy n="159" d="100"/>
        </p:scale>
        <p:origin x="91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4150437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36710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g99f2f57a7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" name="Google Shape;609;g99f2f57a7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9323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137fc7cce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137fc7cce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93088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99f2f57a71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99f2f57a71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7328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bd6c00e730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bd6c00e730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22465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11710476bc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11710476bc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10960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gf38a009883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9" name="Google Shape;729;gf38a009883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8415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137fc7cce3d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137fc7cce3d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0048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954800" y="1094250"/>
            <a:ext cx="3090300" cy="227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954800" y="3372150"/>
            <a:ext cx="3090300" cy="6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52"/>
          <p:cNvSpPr/>
          <p:nvPr/>
        </p:nvSpPr>
        <p:spPr>
          <a:xfrm>
            <a:off x="-793775" y="-800425"/>
            <a:ext cx="2679600" cy="26796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0" name="Google Shape;550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9850" y="104461"/>
            <a:ext cx="3347900" cy="20288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1" name="Google Shape;551;p52"/>
          <p:cNvGrpSpPr/>
          <p:nvPr/>
        </p:nvGrpSpPr>
        <p:grpSpPr>
          <a:xfrm flipH="1">
            <a:off x="256575" y="4506113"/>
            <a:ext cx="1154625" cy="430500"/>
            <a:chOff x="4042650" y="642025"/>
            <a:chExt cx="1154625" cy="430500"/>
          </a:xfrm>
        </p:grpSpPr>
        <p:sp>
          <p:nvSpPr>
            <p:cNvPr id="552" name="Google Shape;552;p52"/>
            <p:cNvSpPr/>
            <p:nvPr/>
          </p:nvSpPr>
          <p:spPr>
            <a:xfrm>
              <a:off x="4042650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52"/>
            <p:cNvSpPr/>
            <p:nvPr/>
          </p:nvSpPr>
          <p:spPr>
            <a:xfrm>
              <a:off x="4699275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4" name="Google Shape;554;p52"/>
          <p:cNvSpPr/>
          <p:nvPr/>
        </p:nvSpPr>
        <p:spPr>
          <a:xfrm>
            <a:off x="7091100" y="3009575"/>
            <a:ext cx="2679600" cy="26796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53"/>
          <p:cNvSpPr/>
          <p:nvPr/>
        </p:nvSpPr>
        <p:spPr>
          <a:xfrm>
            <a:off x="5152050" y="1017725"/>
            <a:ext cx="4059000" cy="40590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53"/>
          <p:cNvSpPr/>
          <p:nvPr/>
        </p:nvSpPr>
        <p:spPr>
          <a:xfrm>
            <a:off x="-695325" y="-1274025"/>
            <a:ext cx="4912200" cy="49122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p53"/>
          <p:cNvSpPr/>
          <p:nvPr/>
        </p:nvSpPr>
        <p:spPr>
          <a:xfrm>
            <a:off x="535025" y="277250"/>
            <a:ext cx="8073900" cy="4589100"/>
          </a:xfrm>
          <a:prstGeom prst="snip2DiagRect">
            <a:avLst>
              <a:gd name="adj1" fmla="val 0"/>
              <a:gd name="adj2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53"/>
          <p:cNvSpPr/>
          <p:nvPr/>
        </p:nvSpPr>
        <p:spPr>
          <a:xfrm>
            <a:off x="8608950" y="224775"/>
            <a:ext cx="295500" cy="2553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53"/>
          <p:cNvSpPr/>
          <p:nvPr/>
        </p:nvSpPr>
        <p:spPr>
          <a:xfrm>
            <a:off x="239550" y="4663425"/>
            <a:ext cx="295500" cy="255300"/>
          </a:xfrm>
          <a:prstGeom prst="snip2DiagRect">
            <a:avLst>
              <a:gd name="adj1" fmla="val 0"/>
              <a:gd name="adj2" fmla="val 32236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100013" algn="bl" rotWithShape="0">
              <a:schemeClr val="lt1">
                <a:alpha val="7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54"/>
          <p:cNvSpPr/>
          <p:nvPr/>
        </p:nvSpPr>
        <p:spPr>
          <a:xfrm rot="10800000" flipH="1">
            <a:off x="5304450" y="-1045425"/>
            <a:ext cx="4059000" cy="40590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3" name="Google Shape;563;p54"/>
          <p:cNvSpPr/>
          <p:nvPr/>
        </p:nvSpPr>
        <p:spPr>
          <a:xfrm rot="10800000" flipH="1">
            <a:off x="-542925" y="393125"/>
            <a:ext cx="4912200" cy="49122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4" name="Google Shape;564;p54"/>
          <p:cNvGrpSpPr/>
          <p:nvPr/>
        </p:nvGrpSpPr>
        <p:grpSpPr>
          <a:xfrm>
            <a:off x="368731" y="360425"/>
            <a:ext cx="780400" cy="357900"/>
            <a:chOff x="4598506" y="471425"/>
            <a:chExt cx="780400" cy="357900"/>
          </a:xfrm>
        </p:grpSpPr>
        <p:sp>
          <p:nvSpPr>
            <p:cNvPr id="565" name="Google Shape;565;p54"/>
            <p:cNvSpPr/>
            <p:nvPr/>
          </p:nvSpPr>
          <p:spPr>
            <a:xfrm rot="5400000">
              <a:off x="5038106" y="488525"/>
              <a:ext cx="357900" cy="3237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54"/>
            <p:cNvSpPr/>
            <p:nvPr/>
          </p:nvSpPr>
          <p:spPr>
            <a:xfrm rot="5400000">
              <a:off x="4581406" y="488525"/>
              <a:ext cx="357900" cy="3237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54"/>
          <p:cNvGrpSpPr/>
          <p:nvPr/>
        </p:nvGrpSpPr>
        <p:grpSpPr>
          <a:xfrm rot="10800000" flipH="1">
            <a:off x="-12" y="4570483"/>
            <a:ext cx="2780508" cy="357877"/>
            <a:chOff x="198225" y="4390550"/>
            <a:chExt cx="3765075" cy="484600"/>
          </a:xfrm>
        </p:grpSpPr>
        <p:sp>
          <p:nvSpPr>
            <p:cNvPr id="568" name="Google Shape;568;p54"/>
            <p:cNvSpPr/>
            <p:nvPr/>
          </p:nvSpPr>
          <p:spPr>
            <a:xfrm>
              <a:off x="198225" y="4390550"/>
              <a:ext cx="3580525" cy="392325"/>
            </a:xfrm>
            <a:custGeom>
              <a:avLst/>
              <a:gdLst/>
              <a:ahLst/>
              <a:cxnLst/>
              <a:rect l="l" t="t" r="r" b="b"/>
              <a:pathLst>
                <a:path w="143221" h="15693" fill="none" extrusionOk="0">
                  <a:moveTo>
                    <a:pt x="1" y="7585"/>
                  </a:moveTo>
                  <a:lnTo>
                    <a:pt x="21063" y="7585"/>
                  </a:lnTo>
                  <a:lnTo>
                    <a:pt x="28659" y="1"/>
                  </a:lnTo>
                  <a:lnTo>
                    <a:pt x="118492" y="1"/>
                  </a:lnTo>
                  <a:lnTo>
                    <a:pt x="134172" y="15693"/>
                  </a:lnTo>
                  <a:lnTo>
                    <a:pt x="143221" y="15693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54"/>
            <p:cNvSpPr/>
            <p:nvPr/>
          </p:nvSpPr>
          <p:spPr>
            <a:xfrm>
              <a:off x="3778725" y="4690575"/>
              <a:ext cx="184575" cy="184575"/>
            </a:xfrm>
            <a:custGeom>
              <a:avLst/>
              <a:gdLst/>
              <a:ahLst/>
              <a:cxnLst/>
              <a:rect l="l" t="t" r="r" b="b"/>
              <a:pathLst>
                <a:path w="7383" h="7383" fill="none" extrusionOk="0">
                  <a:moveTo>
                    <a:pt x="1" y="3692"/>
                  </a:moveTo>
                  <a:cubicBezTo>
                    <a:pt x="1" y="1656"/>
                    <a:pt x="1656" y="1"/>
                    <a:pt x="3692" y="1"/>
                  </a:cubicBezTo>
                  <a:cubicBezTo>
                    <a:pt x="5728" y="1"/>
                    <a:pt x="7383" y="1656"/>
                    <a:pt x="7383" y="3692"/>
                  </a:cubicBezTo>
                  <a:cubicBezTo>
                    <a:pt x="7383" y="5728"/>
                    <a:pt x="5728" y="7383"/>
                    <a:pt x="3692" y="7383"/>
                  </a:cubicBezTo>
                  <a:cubicBezTo>
                    <a:pt x="1656" y="7383"/>
                    <a:pt x="1" y="5728"/>
                    <a:pt x="1" y="3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54"/>
          <p:cNvGrpSpPr/>
          <p:nvPr/>
        </p:nvGrpSpPr>
        <p:grpSpPr>
          <a:xfrm>
            <a:off x="7083488" y="215150"/>
            <a:ext cx="2060513" cy="357885"/>
            <a:chOff x="6363488" y="215150"/>
            <a:chExt cx="2060513" cy="357885"/>
          </a:xfrm>
        </p:grpSpPr>
        <p:sp>
          <p:nvSpPr>
            <p:cNvPr id="571" name="Google Shape;571;p54"/>
            <p:cNvSpPr/>
            <p:nvPr/>
          </p:nvSpPr>
          <p:spPr>
            <a:xfrm flipH="1">
              <a:off x="6499827" y="215150"/>
              <a:ext cx="1924174" cy="289732"/>
            </a:xfrm>
            <a:custGeom>
              <a:avLst/>
              <a:gdLst/>
              <a:ahLst/>
              <a:cxnLst/>
              <a:rect l="l" t="t" r="r" b="b"/>
              <a:pathLst>
                <a:path w="143221" h="15693" fill="none" extrusionOk="0">
                  <a:moveTo>
                    <a:pt x="1" y="7585"/>
                  </a:moveTo>
                  <a:lnTo>
                    <a:pt x="21063" y="7585"/>
                  </a:lnTo>
                  <a:lnTo>
                    <a:pt x="28659" y="1"/>
                  </a:lnTo>
                  <a:lnTo>
                    <a:pt x="118492" y="1"/>
                  </a:lnTo>
                  <a:lnTo>
                    <a:pt x="134172" y="15693"/>
                  </a:lnTo>
                  <a:lnTo>
                    <a:pt x="143221" y="15693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54"/>
            <p:cNvSpPr/>
            <p:nvPr/>
          </p:nvSpPr>
          <p:spPr>
            <a:xfrm flipH="1">
              <a:off x="6363488" y="436726"/>
              <a:ext cx="136309" cy="136309"/>
            </a:xfrm>
            <a:custGeom>
              <a:avLst/>
              <a:gdLst/>
              <a:ahLst/>
              <a:cxnLst/>
              <a:rect l="l" t="t" r="r" b="b"/>
              <a:pathLst>
                <a:path w="7383" h="7383" fill="none" extrusionOk="0">
                  <a:moveTo>
                    <a:pt x="1" y="3692"/>
                  </a:moveTo>
                  <a:cubicBezTo>
                    <a:pt x="1" y="1656"/>
                    <a:pt x="1656" y="1"/>
                    <a:pt x="3692" y="1"/>
                  </a:cubicBezTo>
                  <a:cubicBezTo>
                    <a:pt x="5728" y="1"/>
                    <a:pt x="7383" y="1656"/>
                    <a:pt x="7383" y="3692"/>
                  </a:cubicBezTo>
                  <a:cubicBezTo>
                    <a:pt x="7383" y="5728"/>
                    <a:pt x="5728" y="7383"/>
                    <a:pt x="3692" y="7383"/>
                  </a:cubicBezTo>
                  <a:cubicBezTo>
                    <a:pt x="1656" y="7383"/>
                    <a:pt x="1" y="5728"/>
                    <a:pt x="1" y="3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/>
          <p:nvPr/>
        </p:nvSpPr>
        <p:spPr>
          <a:xfrm>
            <a:off x="391500" y="313650"/>
            <a:ext cx="8361000" cy="4516200"/>
          </a:xfrm>
          <a:prstGeom prst="rect">
            <a:avLst/>
          </a:prstGeom>
          <a:solidFill>
            <a:schemeClr val="dk1">
              <a:alpha val="379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title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  <a:defRPr sz="1100"/>
            </a:lvl1pPr>
            <a:lvl2pPr marL="914400" lvl="1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AutoNum type="alphaLcPeriod"/>
              <a:defRPr sz="1100"/>
            </a:lvl2pPr>
            <a:lvl3pPr marL="1371600" lvl="2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AutoNum type="romanLcPeriod"/>
              <a:defRPr sz="1100"/>
            </a:lvl3pPr>
            <a:lvl4pPr marL="1828800" lvl="3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AutoNum type="arabicPeriod"/>
              <a:defRPr sz="1100"/>
            </a:lvl4pPr>
            <a:lvl5pPr marL="2286000" lvl="4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AutoNum type="alphaLcPeriod"/>
              <a:defRPr sz="1100"/>
            </a:lvl5pPr>
            <a:lvl6pPr marL="2743200" lvl="5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AutoNum type="romanLcPeriod"/>
              <a:defRPr sz="1100"/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AutoNum type="arabicPeriod"/>
              <a:defRPr sz="1100"/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AutoNum type="alphaLcPeriod"/>
              <a:defRPr sz="1100"/>
            </a:lvl8pPr>
            <a:lvl9pPr marL="4114800" lvl="8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Condensed Light"/>
              <a:buAutoNum type="romanLcPeriod"/>
              <a:defRPr sz="1100"/>
            </a:lvl9pPr>
          </a:lstStyle>
          <a:p>
            <a:endParaRPr/>
          </a:p>
        </p:txBody>
      </p:sp>
      <p:grpSp>
        <p:nvGrpSpPr>
          <p:cNvPr id="39" name="Google Shape;39;p4"/>
          <p:cNvGrpSpPr/>
          <p:nvPr/>
        </p:nvGrpSpPr>
        <p:grpSpPr>
          <a:xfrm>
            <a:off x="3" y="101070"/>
            <a:ext cx="2610703" cy="336022"/>
            <a:chOff x="198225" y="4390550"/>
            <a:chExt cx="3765075" cy="484600"/>
          </a:xfrm>
        </p:grpSpPr>
        <p:sp>
          <p:nvSpPr>
            <p:cNvPr id="40" name="Google Shape;40;p4"/>
            <p:cNvSpPr/>
            <p:nvPr/>
          </p:nvSpPr>
          <p:spPr>
            <a:xfrm>
              <a:off x="198225" y="4390550"/>
              <a:ext cx="3580525" cy="392325"/>
            </a:xfrm>
            <a:custGeom>
              <a:avLst/>
              <a:gdLst/>
              <a:ahLst/>
              <a:cxnLst/>
              <a:rect l="l" t="t" r="r" b="b"/>
              <a:pathLst>
                <a:path w="143221" h="15693" fill="none" extrusionOk="0">
                  <a:moveTo>
                    <a:pt x="1" y="7585"/>
                  </a:moveTo>
                  <a:lnTo>
                    <a:pt x="21063" y="7585"/>
                  </a:lnTo>
                  <a:lnTo>
                    <a:pt x="28659" y="1"/>
                  </a:lnTo>
                  <a:lnTo>
                    <a:pt x="118492" y="1"/>
                  </a:lnTo>
                  <a:lnTo>
                    <a:pt x="134172" y="15693"/>
                  </a:lnTo>
                  <a:lnTo>
                    <a:pt x="143221" y="15693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3778725" y="4690575"/>
              <a:ext cx="184575" cy="184575"/>
            </a:xfrm>
            <a:custGeom>
              <a:avLst/>
              <a:gdLst/>
              <a:ahLst/>
              <a:cxnLst/>
              <a:rect l="l" t="t" r="r" b="b"/>
              <a:pathLst>
                <a:path w="7383" h="7383" fill="none" extrusionOk="0">
                  <a:moveTo>
                    <a:pt x="1" y="3692"/>
                  </a:moveTo>
                  <a:cubicBezTo>
                    <a:pt x="1" y="1656"/>
                    <a:pt x="1656" y="1"/>
                    <a:pt x="3692" y="1"/>
                  </a:cubicBezTo>
                  <a:cubicBezTo>
                    <a:pt x="5728" y="1"/>
                    <a:pt x="7383" y="1656"/>
                    <a:pt x="7383" y="3692"/>
                  </a:cubicBezTo>
                  <a:cubicBezTo>
                    <a:pt x="7383" y="5728"/>
                    <a:pt x="5728" y="7383"/>
                    <a:pt x="3692" y="7383"/>
                  </a:cubicBezTo>
                  <a:cubicBezTo>
                    <a:pt x="1656" y="7383"/>
                    <a:pt x="1" y="5728"/>
                    <a:pt x="1" y="3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" name="Google Shape;42;p4"/>
          <p:cNvGrpSpPr/>
          <p:nvPr/>
        </p:nvGrpSpPr>
        <p:grpSpPr>
          <a:xfrm flipH="1">
            <a:off x="6533303" y="4719270"/>
            <a:ext cx="2610703" cy="336022"/>
            <a:chOff x="198225" y="4390550"/>
            <a:chExt cx="3765075" cy="484600"/>
          </a:xfrm>
        </p:grpSpPr>
        <p:sp>
          <p:nvSpPr>
            <p:cNvPr id="43" name="Google Shape;43;p4"/>
            <p:cNvSpPr/>
            <p:nvPr/>
          </p:nvSpPr>
          <p:spPr>
            <a:xfrm>
              <a:off x="198225" y="4390550"/>
              <a:ext cx="3580525" cy="392325"/>
            </a:xfrm>
            <a:custGeom>
              <a:avLst/>
              <a:gdLst/>
              <a:ahLst/>
              <a:cxnLst/>
              <a:rect l="l" t="t" r="r" b="b"/>
              <a:pathLst>
                <a:path w="143221" h="15693" fill="none" extrusionOk="0">
                  <a:moveTo>
                    <a:pt x="1" y="7585"/>
                  </a:moveTo>
                  <a:lnTo>
                    <a:pt x="21063" y="7585"/>
                  </a:lnTo>
                  <a:lnTo>
                    <a:pt x="28659" y="1"/>
                  </a:lnTo>
                  <a:lnTo>
                    <a:pt x="118492" y="1"/>
                  </a:lnTo>
                  <a:lnTo>
                    <a:pt x="134172" y="15693"/>
                  </a:lnTo>
                  <a:lnTo>
                    <a:pt x="143221" y="15693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3778725" y="4690575"/>
              <a:ext cx="184575" cy="184575"/>
            </a:xfrm>
            <a:custGeom>
              <a:avLst/>
              <a:gdLst/>
              <a:ahLst/>
              <a:cxnLst/>
              <a:rect l="l" t="t" r="r" b="b"/>
              <a:pathLst>
                <a:path w="7383" h="7383" fill="none" extrusionOk="0">
                  <a:moveTo>
                    <a:pt x="1" y="3692"/>
                  </a:moveTo>
                  <a:cubicBezTo>
                    <a:pt x="1" y="1656"/>
                    <a:pt x="1656" y="1"/>
                    <a:pt x="3692" y="1"/>
                  </a:cubicBezTo>
                  <a:cubicBezTo>
                    <a:pt x="5728" y="1"/>
                    <a:pt x="7383" y="1656"/>
                    <a:pt x="7383" y="3692"/>
                  </a:cubicBezTo>
                  <a:cubicBezTo>
                    <a:pt x="7383" y="5728"/>
                    <a:pt x="5728" y="7383"/>
                    <a:pt x="3692" y="7383"/>
                  </a:cubicBezTo>
                  <a:cubicBezTo>
                    <a:pt x="1656" y="7383"/>
                    <a:pt x="1" y="5728"/>
                    <a:pt x="1" y="3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9"/>
          <p:cNvSpPr txBox="1">
            <a:spLocks noGrp="1"/>
          </p:cNvSpPr>
          <p:nvPr>
            <p:ph type="title"/>
          </p:nvPr>
        </p:nvSpPr>
        <p:spPr>
          <a:xfrm>
            <a:off x="1204500" y="1289350"/>
            <a:ext cx="45912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ubTitle" idx="1"/>
          </p:nvPr>
        </p:nvSpPr>
        <p:spPr>
          <a:xfrm>
            <a:off x="1204500" y="2131150"/>
            <a:ext cx="4591200" cy="156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9"/>
          <p:cNvSpPr/>
          <p:nvPr/>
        </p:nvSpPr>
        <p:spPr>
          <a:xfrm>
            <a:off x="5795700" y="2432525"/>
            <a:ext cx="4685100" cy="46851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4" name="Google Shape;10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6266878" y="857225"/>
            <a:ext cx="3268650" cy="198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2115300" y="1852463"/>
            <a:ext cx="217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2115300" y="2340710"/>
            <a:ext cx="2179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/>
          </p:nvPr>
        </p:nvSpPr>
        <p:spPr>
          <a:xfrm>
            <a:off x="2115300" y="3155643"/>
            <a:ext cx="217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3"/>
          </p:nvPr>
        </p:nvSpPr>
        <p:spPr>
          <a:xfrm>
            <a:off x="2115300" y="3643890"/>
            <a:ext cx="2179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4"/>
          </p:nvPr>
        </p:nvSpPr>
        <p:spPr>
          <a:xfrm>
            <a:off x="5752775" y="1852463"/>
            <a:ext cx="217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5"/>
          </p:nvPr>
        </p:nvSpPr>
        <p:spPr>
          <a:xfrm>
            <a:off x="5752775" y="2340710"/>
            <a:ext cx="2179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6"/>
          </p:nvPr>
        </p:nvSpPr>
        <p:spPr>
          <a:xfrm>
            <a:off x="5752779" y="3155643"/>
            <a:ext cx="21792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7"/>
          </p:nvPr>
        </p:nvSpPr>
        <p:spPr>
          <a:xfrm>
            <a:off x="5752775" y="3643890"/>
            <a:ext cx="2179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8" hasCustomPrompt="1"/>
          </p:nvPr>
        </p:nvSpPr>
        <p:spPr>
          <a:xfrm>
            <a:off x="1212025" y="2135238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9" hasCustomPrompt="1"/>
          </p:nvPr>
        </p:nvSpPr>
        <p:spPr>
          <a:xfrm>
            <a:off x="1212025" y="3456313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13" hasCustomPrompt="1"/>
          </p:nvPr>
        </p:nvSpPr>
        <p:spPr>
          <a:xfrm>
            <a:off x="4849500" y="2135238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14" hasCustomPrompt="1"/>
          </p:nvPr>
        </p:nvSpPr>
        <p:spPr>
          <a:xfrm>
            <a:off x="4849500" y="3456313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15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BLANK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4"/>
          <p:cNvSpPr/>
          <p:nvPr/>
        </p:nvSpPr>
        <p:spPr>
          <a:xfrm>
            <a:off x="5824775" y="-1199575"/>
            <a:ext cx="4685100" cy="46851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" name="Google Shape;130;p14"/>
          <p:cNvGrpSpPr/>
          <p:nvPr/>
        </p:nvGrpSpPr>
        <p:grpSpPr>
          <a:xfrm flipH="1">
            <a:off x="191" y="180418"/>
            <a:ext cx="2598996" cy="484774"/>
            <a:chOff x="1298650" y="3255600"/>
            <a:chExt cx="3427850" cy="639375"/>
          </a:xfrm>
        </p:grpSpPr>
        <p:sp>
          <p:nvSpPr>
            <p:cNvPr id="131" name="Google Shape;131;p14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1298650" y="3255600"/>
              <a:ext cx="184575" cy="184850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14"/>
          <p:cNvSpPr txBox="1">
            <a:spLocks noGrp="1"/>
          </p:cNvSpPr>
          <p:nvPr>
            <p:ph type="title"/>
          </p:nvPr>
        </p:nvSpPr>
        <p:spPr>
          <a:xfrm>
            <a:off x="2092611" y="1852475"/>
            <a:ext cx="2254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ubTitle" idx="1"/>
          </p:nvPr>
        </p:nvSpPr>
        <p:spPr>
          <a:xfrm>
            <a:off x="2092610" y="2340722"/>
            <a:ext cx="2254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title" idx="2"/>
          </p:nvPr>
        </p:nvSpPr>
        <p:spPr>
          <a:xfrm>
            <a:off x="3444597" y="3567454"/>
            <a:ext cx="2254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subTitle" idx="3"/>
          </p:nvPr>
        </p:nvSpPr>
        <p:spPr>
          <a:xfrm>
            <a:off x="3444594" y="4055700"/>
            <a:ext cx="2254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title" idx="4"/>
          </p:nvPr>
        </p:nvSpPr>
        <p:spPr>
          <a:xfrm>
            <a:off x="4796582" y="1852475"/>
            <a:ext cx="2254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subTitle" idx="5"/>
          </p:nvPr>
        </p:nvSpPr>
        <p:spPr>
          <a:xfrm>
            <a:off x="4796579" y="2340722"/>
            <a:ext cx="2254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4"/>
          <p:cNvSpPr txBox="1">
            <a:spLocks noGrp="1"/>
          </p:cNvSpPr>
          <p:nvPr>
            <p:ph type="title" idx="6"/>
          </p:nvPr>
        </p:nvSpPr>
        <p:spPr>
          <a:xfrm>
            <a:off x="6148568" y="3567454"/>
            <a:ext cx="2254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0" name="Google Shape;140;p14"/>
          <p:cNvSpPr txBox="1">
            <a:spLocks noGrp="1"/>
          </p:cNvSpPr>
          <p:nvPr>
            <p:ph type="subTitle" idx="7"/>
          </p:nvPr>
        </p:nvSpPr>
        <p:spPr>
          <a:xfrm>
            <a:off x="6148564" y="4055700"/>
            <a:ext cx="2254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4"/>
          <p:cNvSpPr txBox="1">
            <a:spLocks noGrp="1"/>
          </p:cNvSpPr>
          <p:nvPr>
            <p:ph type="title" idx="8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4"/>
          <p:cNvSpPr txBox="1">
            <a:spLocks noGrp="1"/>
          </p:cNvSpPr>
          <p:nvPr>
            <p:ph type="title" idx="9"/>
          </p:nvPr>
        </p:nvSpPr>
        <p:spPr>
          <a:xfrm>
            <a:off x="740625" y="3567454"/>
            <a:ext cx="2254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43" name="Google Shape;143;p14"/>
          <p:cNvSpPr txBox="1">
            <a:spLocks noGrp="1"/>
          </p:cNvSpPr>
          <p:nvPr>
            <p:ph type="subTitle" idx="13"/>
          </p:nvPr>
        </p:nvSpPr>
        <p:spPr>
          <a:xfrm>
            <a:off x="740625" y="4055700"/>
            <a:ext cx="2254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4"/>
          <p:cNvSpPr txBox="1">
            <a:spLocks noGrp="1"/>
          </p:cNvSpPr>
          <p:nvPr>
            <p:ph type="title" idx="14" hasCustomPrompt="1"/>
          </p:nvPr>
        </p:nvSpPr>
        <p:spPr>
          <a:xfrm>
            <a:off x="1421175" y="3059338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14"/>
          <p:cNvSpPr txBox="1">
            <a:spLocks noGrp="1"/>
          </p:cNvSpPr>
          <p:nvPr>
            <p:ph type="title" idx="15" hasCustomPrompt="1"/>
          </p:nvPr>
        </p:nvSpPr>
        <p:spPr>
          <a:xfrm>
            <a:off x="4142300" y="3059338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14"/>
          <p:cNvSpPr txBox="1">
            <a:spLocks noGrp="1"/>
          </p:cNvSpPr>
          <p:nvPr>
            <p:ph type="title" idx="16" hasCustomPrompt="1"/>
          </p:nvPr>
        </p:nvSpPr>
        <p:spPr>
          <a:xfrm>
            <a:off x="6863425" y="3059338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14"/>
          <p:cNvSpPr txBox="1">
            <a:spLocks noGrp="1"/>
          </p:cNvSpPr>
          <p:nvPr>
            <p:ph type="title" idx="17" hasCustomPrompt="1"/>
          </p:nvPr>
        </p:nvSpPr>
        <p:spPr>
          <a:xfrm>
            <a:off x="5502863" y="1344375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14"/>
          <p:cNvSpPr txBox="1">
            <a:spLocks noGrp="1"/>
          </p:cNvSpPr>
          <p:nvPr>
            <p:ph type="title" idx="18" hasCustomPrompt="1"/>
          </p:nvPr>
        </p:nvSpPr>
        <p:spPr>
          <a:xfrm>
            <a:off x="2781738" y="1344375"/>
            <a:ext cx="818100" cy="484800"/>
          </a:xfrm>
          <a:prstGeom prst="rect">
            <a:avLst/>
          </a:prstGeom>
          <a:effectLst>
            <a:outerShdw blurRad="114300" dist="19050" dir="276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>
            <a:spLocks noGrp="1"/>
          </p:cNvSpPr>
          <p:nvPr>
            <p:ph type="title"/>
          </p:nvPr>
        </p:nvSpPr>
        <p:spPr>
          <a:xfrm>
            <a:off x="4360800" y="1227300"/>
            <a:ext cx="4070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1" name="Google Shape;151;p15"/>
          <p:cNvSpPr txBox="1">
            <a:spLocks noGrp="1"/>
          </p:cNvSpPr>
          <p:nvPr>
            <p:ph type="subTitle" idx="1"/>
          </p:nvPr>
        </p:nvSpPr>
        <p:spPr>
          <a:xfrm>
            <a:off x="4360800" y="2069100"/>
            <a:ext cx="4070100" cy="18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2" name="Google Shape;152;p15"/>
          <p:cNvPicPr preferRelativeResize="0"/>
          <p:nvPr/>
        </p:nvPicPr>
        <p:blipFill rotWithShape="1">
          <a:blip r:embed="rId3">
            <a:alphaModFix/>
          </a:blip>
          <a:srcRect b="47712"/>
          <a:stretch/>
        </p:blipFill>
        <p:spPr>
          <a:xfrm>
            <a:off x="3489225" y="4122300"/>
            <a:ext cx="3222850" cy="102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15"/>
          <p:cNvPicPr preferRelativeResize="0"/>
          <p:nvPr/>
        </p:nvPicPr>
        <p:blipFill rotWithShape="1">
          <a:blip r:embed="rId3">
            <a:alphaModFix/>
          </a:blip>
          <a:srcRect t="47712"/>
          <a:stretch/>
        </p:blipFill>
        <p:spPr>
          <a:xfrm>
            <a:off x="5977075" y="0"/>
            <a:ext cx="3222850" cy="102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4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4"/>
          <p:cNvSpPr/>
          <p:nvPr/>
        </p:nvSpPr>
        <p:spPr>
          <a:xfrm rot="10800000" flipH="1">
            <a:off x="6938500" y="-878200"/>
            <a:ext cx="3450900" cy="34509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1372200" y="2465025"/>
            <a:ext cx="6399600" cy="7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24"/>
          <p:cNvSpPr txBox="1">
            <a:spLocks noGrp="1"/>
          </p:cNvSpPr>
          <p:nvPr>
            <p:ph type="subTitle" idx="1"/>
          </p:nvPr>
        </p:nvSpPr>
        <p:spPr>
          <a:xfrm>
            <a:off x="1372200" y="3221875"/>
            <a:ext cx="6399600" cy="13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4"/>
          <p:cNvSpPr/>
          <p:nvPr/>
        </p:nvSpPr>
        <p:spPr>
          <a:xfrm rot="10800000" flipH="1">
            <a:off x="-1273325" y="-878200"/>
            <a:ext cx="3450900" cy="34509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0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>
            <a:spLocks noGrp="1"/>
          </p:cNvSpPr>
          <p:nvPr>
            <p:ph type="title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32"/>
          <p:cNvSpPr txBox="1">
            <a:spLocks noGrp="1"/>
          </p:cNvSpPr>
          <p:nvPr>
            <p:ph type="title" idx="2"/>
          </p:nvPr>
        </p:nvSpPr>
        <p:spPr>
          <a:xfrm>
            <a:off x="3312000" y="1554825"/>
            <a:ext cx="201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7" name="Google Shape;267;p32"/>
          <p:cNvSpPr txBox="1">
            <a:spLocks noGrp="1"/>
          </p:cNvSpPr>
          <p:nvPr>
            <p:ph type="subTitle" idx="1"/>
          </p:nvPr>
        </p:nvSpPr>
        <p:spPr>
          <a:xfrm>
            <a:off x="3312000" y="1948925"/>
            <a:ext cx="2016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32"/>
          <p:cNvSpPr txBox="1">
            <a:spLocks noGrp="1"/>
          </p:cNvSpPr>
          <p:nvPr>
            <p:ph type="title" idx="3"/>
          </p:nvPr>
        </p:nvSpPr>
        <p:spPr>
          <a:xfrm>
            <a:off x="3815400" y="3079625"/>
            <a:ext cx="2016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269" name="Google Shape;269;p32"/>
          <p:cNvSpPr txBox="1">
            <a:spLocks noGrp="1"/>
          </p:cNvSpPr>
          <p:nvPr>
            <p:ph type="subTitle" idx="4"/>
          </p:nvPr>
        </p:nvSpPr>
        <p:spPr>
          <a:xfrm>
            <a:off x="3815402" y="3473725"/>
            <a:ext cx="2016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70" name="Google Shape;27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817" y="117700"/>
            <a:ext cx="2441750" cy="147970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32"/>
          <p:cNvSpPr/>
          <p:nvPr/>
        </p:nvSpPr>
        <p:spPr>
          <a:xfrm>
            <a:off x="4908025" y="1597400"/>
            <a:ext cx="4685100" cy="46851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IBM Plex Sans"/>
              <a:buNone/>
              <a:defRPr sz="3500" b="1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●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○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■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●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○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■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●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○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IBM Plex Sans Medium"/>
              <a:buChar char="■"/>
              <a:defRPr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59" r:id="rId5"/>
    <p:sldLayoutId id="2147483660" r:id="rId6"/>
    <p:sldLayoutId id="2147483661" r:id="rId7"/>
    <p:sldLayoutId id="2147483670" r:id="rId8"/>
    <p:sldLayoutId id="2147483678" r:id="rId9"/>
    <p:sldLayoutId id="2147483698" r:id="rId10"/>
    <p:sldLayoutId id="2147483699" r:id="rId11"/>
    <p:sldLayoutId id="214748370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61"/>
          <p:cNvSpPr/>
          <p:nvPr/>
        </p:nvSpPr>
        <p:spPr>
          <a:xfrm rot="10800000" flipH="1">
            <a:off x="4157408" y="229225"/>
            <a:ext cx="4685100" cy="46851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1" name="Google Shape;591;p61"/>
          <p:cNvSpPr/>
          <p:nvPr/>
        </p:nvSpPr>
        <p:spPr>
          <a:xfrm>
            <a:off x="301550" y="229225"/>
            <a:ext cx="4685100" cy="4685100"/>
          </a:xfrm>
          <a:prstGeom prst="ellipse">
            <a:avLst/>
          </a:prstGeom>
          <a:gradFill>
            <a:gsLst>
              <a:gs pos="0">
                <a:srgbClr val="FFFFFF">
                  <a:alpha val="15294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2" name="Google Shape;592;p61"/>
          <p:cNvSpPr txBox="1">
            <a:spLocks noGrp="1"/>
          </p:cNvSpPr>
          <p:nvPr>
            <p:ph type="ctrTitle"/>
          </p:nvPr>
        </p:nvSpPr>
        <p:spPr>
          <a:xfrm>
            <a:off x="4954800" y="1094250"/>
            <a:ext cx="3972384" cy="11304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GB" sz="1800" dirty="0" err="1">
                <a:solidFill>
                  <a:schemeClr val="tx1"/>
                </a:solidFill>
              </a:rPr>
              <a:t>MediGenius</a:t>
            </a:r>
            <a:r>
              <a:rPr lang="en-GB" sz="1800" dirty="0">
                <a:solidFill>
                  <a:schemeClr val="tx1"/>
                </a:solidFill>
              </a:rPr>
              <a:t> </a:t>
            </a:r>
            <a:r>
              <a:rPr lang="en-GB" sz="1800" dirty="0" err="1">
                <a:solidFill>
                  <a:schemeClr val="tx1"/>
                </a:solidFill>
              </a:rPr>
              <a:t>AI:Fracture</a:t>
            </a:r>
            <a:r>
              <a:rPr lang="en-GB" sz="1800" dirty="0">
                <a:solidFill>
                  <a:schemeClr val="tx1"/>
                </a:solidFill>
              </a:rPr>
              <a:t> Recovery Revolutionized Using AI</a:t>
            </a:r>
            <a:endParaRPr sz="1800" dirty="0">
              <a:solidFill>
                <a:schemeClr val="tx1"/>
              </a:solidFill>
            </a:endParaRPr>
          </a:p>
        </p:txBody>
      </p:sp>
      <p:sp>
        <p:nvSpPr>
          <p:cNvPr id="593" name="Google Shape;593;p61"/>
          <p:cNvSpPr txBox="1">
            <a:spLocks noGrp="1"/>
          </p:cNvSpPr>
          <p:nvPr>
            <p:ph type="subTitle" idx="1"/>
          </p:nvPr>
        </p:nvSpPr>
        <p:spPr>
          <a:xfrm>
            <a:off x="4524866" y="2224725"/>
            <a:ext cx="4477732" cy="20550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Group members                               </a:t>
            </a:r>
            <a:r>
              <a:rPr lang="en-US" dirty="0" smtClean="0">
                <a:solidFill>
                  <a:schemeClr val="tx1"/>
                </a:solidFill>
              </a:rPr>
              <a:t>ID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1.Ashrin </a:t>
            </a:r>
            <a:r>
              <a:rPr lang="en-US" dirty="0" err="1" smtClean="0">
                <a:solidFill>
                  <a:schemeClr val="tx1"/>
                </a:solidFill>
              </a:rPr>
              <a:t>Mobashira</a:t>
            </a:r>
            <a:r>
              <a:rPr lang="en-US" dirty="0" smtClean="0">
                <a:solidFill>
                  <a:schemeClr val="tx1"/>
                </a:solidFill>
              </a:rPr>
              <a:t> </a:t>
            </a:r>
            <a:r>
              <a:rPr lang="en-US" dirty="0" err="1" smtClean="0">
                <a:solidFill>
                  <a:schemeClr val="tx1"/>
                </a:solidFill>
              </a:rPr>
              <a:t>Shifa</a:t>
            </a:r>
            <a:r>
              <a:rPr lang="en-US" dirty="0" smtClean="0">
                <a:solidFill>
                  <a:schemeClr val="tx1"/>
                </a:solidFill>
              </a:rPr>
              <a:t>        1922216642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2.Rokaeya </a:t>
            </a:r>
            <a:r>
              <a:rPr lang="en-US" dirty="0" err="1" smtClean="0">
                <a:solidFill>
                  <a:schemeClr val="tx1"/>
                </a:solidFill>
              </a:rPr>
              <a:t>Sharmin</a:t>
            </a:r>
            <a:r>
              <a:rPr lang="en-US" dirty="0" smtClean="0">
                <a:solidFill>
                  <a:schemeClr val="tx1"/>
                </a:solidFill>
              </a:rPr>
              <a:t>                   1911993042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3.MD.Khurshid </a:t>
            </a:r>
            <a:r>
              <a:rPr lang="en-US" dirty="0" err="1" smtClean="0">
                <a:solidFill>
                  <a:schemeClr val="tx1"/>
                </a:solidFill>
              </a:rPr>
              <a:t>Jahan</a:t>
            </a:r>
            <a:r>
              <a:rPr lang="en-US" dirty="0" smtClean="0">
                <a:solidFill>
                  <a:schemeClr val="tx1"/>
                </a:solidFill>
              </a:rPr>
              <a:t>               1922079042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94" name="Google Shape;594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575" y="425075"/>
            <a:ext cx="4255050" cy="42933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4117" y="-259000"/>
            <a:ext cx="2441750" cy="1479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6" name="Google Shape;596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067" y="3469125"/>
            <a:ext cx="2441750" cy="1479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7" name="Google Shape;597;p61"/>
          <p:cNvGrpSpPr/>
          <p:nvPr/>
        </p:nvGrpSpPr>
        <p:grpSpPr>
          <a:xfrm>
            <a:off x="3663700" y="4429725"/>
            <a:ext cx="3765075" cy="484600"/>
            <a:chOff x="198225" y="4390550"/>
            <a:chExt cx="3765075" cy="484600"/>
          </a:xfrm>
        </p:grpSpPr>
        <p:sp>
          <p:nvSpPr>
            <p:cNvPr id="598" name="Google Shape;598;p61"/>
            <p:cNvSpPr/>
            <p:nvPr/>
          </p:nvSpPr>
          <p:spPr>
            <a:xfrm>
              <a:off x="198225" y="4390550"/>
              <a:ext cx="3580525" cy="392325"/>
            </a:xfrm>
            <a:custGeom>
              <a:avLst/>
              <a:gdLst/>
              <a:ahLst/>
              <a:cxnLst/>
              <a:rect l="l" t="t" r="r" b="b"/>
              <a:pathLst>
                <a:path w="143221" h="15693" fill="none" extrusionOk="0">
                  <a:moveTo>
                    <a:pt x="1" y="7585"/>
                  </a:moveTo>
                  <a:lnTo>
                    <a:pt x="21063" y="7585"/>
                  </a:lnTo>
                  <a:lnTo>
                    <a:pt x="28659" y="1"/>
                  </a:lnTo>
                  <a:lnTo>
                    <a:pt x="118492" y="1"/>
                  </a:lnTo>
                  <a:lnTo>
                    <a:pt x="134172" y="15693"/>
                  </a:lnTo>
                  <a:lnTo>
                    <a:pt x="143221" y="15693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61"/>
            <p:cNvSpPr/>
            <p:nvPr/>
          </p:nvSpPr>
          <p:spPr>
            <a:xfrm>
              <a:off x="3778725" y="4690575"/>
              <a:ext cx="184575" cy="184575"/>
            </a:xfrm>
            <a:custGeom>
              <a:avLst/>
              <a:gdLst/>
              <a:ahLst/>
              <a:cxnLst/>
              <a:rect l="l" t="t" r="r" b="b"/>
              <a:pathLst>
                <a:path w="7383" h="7383" fill="none" extrusionOk="0">
                  <a:moveTo>
                    <a:pt x="1" y="3692"/>
                  </a:moveTo>
                  <a:cubicBezTo>
                    <a:pt x="1" y="1656"/>
                    <a:pt x="1656" y="1"/>
                    <a:pt x="3692" y="1"/>
                  </a:cubicBezTo>
                  <a:cubicBezTo>
                    <a:pt x="5728" y="1"/>
                    <a:pt x="7383" y="1656"/>
                    <a:pt x="7383" y="3692"/>
                  </a:cubicBezTo>
                  <a:cubicBezTo>
                    <a:pt x="7383" y="5728"/>
                    <a:pt x="5728" y="7383"/>
                    <a:pt x="3692" y="7383"/>
                  </a:cubicBezTo>
                  <a:cubicBezTo>
                    <a:pt x="1656" y="7383"/>
                    <a:pt x="1" y="5728"/>
                    <a:pt x="1" y="36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" name="Google Shape;600;p61"/>
          <p:cNvGrpSpPr/>
          <p:nvPr/>
        </p:nvGrpSpPr>
        <p:grpSpPr>
          <a:xfrm>
            <a:off x="5716150" y="279150"/>
            <a:ext cx="3427850" cy="639375"/>
            <a:chOff x="1298650" y="3255600"/>
            <a:chExt cx="3427850" cy="639375"/>
          </a:xfrm>
        </p:grpSpPr>
        <p:sp>
          <p:nvSpPr>
            <p:cNvPr id="601" name="Google Shape;601;p61"/>
            <p:cNvSpPr/>
            <p:nvPr/>
          </p:nvSpPr>
          <p:spPr>
            <a:xfrm>
              <a:off x="1483200" y="3347875"/>
              <a:ext cx="3243300" cy="547100"/>
            </a:xfrm>
            <a:custGeom>
              <a:avLst/>
              <a:gdLst/>
              <a:ahLst/>
              <a:cxnLst/>
              <a:rect l="l" t="t" r="r" b="b"/>
              <a:pathLst>
                <a:path w="129732" h="21884" fill="none" extrusionOk="0">
                  <a:moveTo>
                    <a:pt x="129731" y="11311"/>
                  </a:moveTo>
                  <a:lnTo>
                    <a:pt x="100335" y="11311"/>
                  </a:lnTo>
                  <a:lnTo>
                    <a:pt x="89738" y="21884"/>
                  </a:lnTo>
                  <a:lnTo>
                    <a:pt x="34529" y="21884"/>
                  </a:lnTo>
                  <a:lnTo>
                    <a:pt x="12633" y="0"/>
                  </a:lnTo>
                  <a:lnTo>
                    <a:pt x="1" y="0"/>
                  </a:ln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61"/>
            <p:cNvSpPr/>
            <p:nvPr/>
          </p:nvSpPr>
          <p:spPr>
            <a:xfrm>
              <a:off x="1298650" y="3255600"/>
              <a:ext cx="184575" cy="184850"/>
            </a:xfrm>
            <a:custGeom>
              <a:avLst/>
              <a:gdLst/>
              <a:ahLst/>
              <a:cxnLst/>
              <a:rect l="l" t="t" r="r" b="b"/>
              <a:pathLst>
                <a:path w="7383" h="7394" fill="none" extrusionOk="0">
                  <a:moveTo>
                    <a:pt x="1" y="3691"/>
                  </a:moveTo>
                  <a:cubicBezTo>
                    <a:pt x="1" y="1643"/>
                    <a:pt x="1644" y="0"/>
                    <a:pt x="3692" y="0"/>
                  </a:cubicBezTo>
                  <a:cubicBezTo>
                    <a:pt x="5728" y="0"/>
                    <a:pt x="7383" y="1643"/>
                    <a:pt x="7383" y="3691"/>
                  </a:cubicBezTo>
                  <a:cubicBezTo>
                    <a:pt x="7383" y="5727"/>
                    <a:pt x="5728" y="7382"/>
                    <a:pt x="3692" y="7382"/>
                  </a:cubicBezTo>
                  <a:cubicBezTo>
                    <a:pt x="1644" y="7394"/>
                    <a:pt x="1" y="5727"/>
                    <a:pt x="1" y="369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190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" name="Google Shape;603;p61"/>
          <p:cNvGrpSpPr/>
          <p:nvPr/>
        </p:nvGrpSpPr>
        <p:grpSpPr>
          <a:xfrm rot="5400000">
            <a:off x="314598" y="741345"/>
            <a:ext cx="871512" cy="467554"/>
            <a:chOff x="773350" y="518000"/>
            <a:chExt cx="2757950" cy="1479600"/>
          </a:xfrm>
        </p:grpSpPr>
        <p:sp>
          <p:nvSpPr>
            <p:cNvPr id="604" name="Google Shape;604;p61"/>
            <p:cNvSpPr/>
            <p:nvPr/>
          </p:nvSpPr>
          <p:spPr>
            <a:xfrm>
              <a:off x="2582700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61"/>
            <p:cNvSpPr/>
            <p:nvPr/>
          </p:nvSpPr>
          <p:spPr>
            <a:xfrm>
              <a:off x="1678025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61"/>
            <p:cNvSpPr/>
            <p:nvPr/>
          </p:nvSpPr>
          <p:spPr>
            <a:xfrm>
              <a:off x="773350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62"/>
          <p:cNvSpPr txBox="1">
            <a:spLocks noGrp="1"/>
          </p:cNvSpPr>
          <p:nvPr>
            <p:ph type="title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0" dirty="0"/>
              <a:t> What is the </a:t>
            </a:r>
            <a:r>
              <a:rPr lang="en-US" b="0" dirty="0" smtClean="0"/>
              <a:t>project?</a:t>
            </a:r>
            <a:endParaRPr dirty="0"/>
          </a:p>
        </p:txBody>
      </p:sp>
      <p:sp>
        <p:nvSpPr>
          <p:cNvPr id="612" name="Google Shape;612;p62"/>
          <p:cNvSpPr txBox="1">
            <a:spLocks noGrp="1"/>
          </p:cNvSpPr>
          <p:nvPr>
            <p:ph type="body" idx="1"/>
          </p:nvPr>
        </p:nvSpPr>
        <p:spPr>
          <a:xfrm>
            <a:off x="518474" y="1215751"/>
            <a:ext cx="7905526" cy="37238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endParaRPr lang="en-GB" dirty="0"/>
          </a:p>
          <a:p>
            <a:pPr marL="0" lvl="0" indent="0">
              <a:buNone/>
            </a:pPr>
            <a:r>
              <a:rPr lang="en-GB" dirty="0"/>
              <a:t>1. </a:t>
            </a:r>
            <a:r>
              <a:rPr lang="en-GB" dirty="0" smtClean="0"/>
              <a:t>Project </a:t>
            </a:r>
            <a:r>
              <a:rPr lang="en-GB" dirty="0"/>
              <a:t>Overview</a:t>
            </a:r>
            <a:r>
              <a:rPr lang="en-GB" dirty="0" smtClean="0"/>
              <a:t>:</a:t>
            </a:r>
            <a:endParaRPr lang="en-GB" dirty="0"/>
          </a:p>
          <a:p>
            <a:pPr marL="0" lvl="0" indent="0">
              <a:buNone/>
            </a:pPr>
            <a:r>
              <a:rPr lang="en-GB" dirty="0"/>
              <a:t>   - Developed an AI-powered system employing advanced image processing and deep learning to accurately identify </a:t>
            </a:r>
            <a:r>
              <a:rPr lang="en-GB" dirty="0" smtClean="0"/>
              <a:t>      </a:t>
            </a:r>
          </a:p>
          <a:p>
            <a:pPr marL="0" lvl="0" indent="0">
              <a:buNone/>
            </a:pPr>
            <a:r>
              <a:rPr lang="en-GB" dirty="0" smtClean="0"/>
              <a:t>      fractures</a:t>
            </a:r>
            <a:r>
              <a:rPr lang="en-GB" dirty="0"/>
              <a:t>. Integrated natural language processing for personalized patient recommendations, revolutionizing fracture </a:t>
            </a:r>
            <a:r>
              <a:rPr lang="en-GB" dirty="0" smtClean="0"/>
              <a:t>         </a:t>
            </a:r>
          </a:p>
          <a:p>
            <a:pPr marL="0" lvl="0" indent="0">
              <a:buNone/>
            </a:pPr>
            <a:r>
              <a:rPr lang="en-GB" dirty="0" smtClean="0"/>
              <a:t>      diagnosis </a:t>
            </a:r>
            <a:r>
              <a:rPr lang="en-GB" dirty="0"/>
              <a:t>and treatment.</a:t>
            </a:r>
          </a:p>
          <a:p>
            <a:pPr marL="0" lvl="0" indent="0">
              <a:buNone/>
            </a:pPr>
            <a:r>
              <a:rPr lang="en-GB" dirty="0"/>
              <a:t>2. </a:t>
            </a:r>
            <a:r>
              <a:rPr lang="en-GB" dirty="0" smtClean="0"/>
              <a:t>Functionality:</a:t>
            </a:r>
            <a:endParaRPr lang="en-GB" dirty="0"/>
          </a:p>
          <a:p>
            <a:pPr marL="0" lvl="0" indent="0">
              <a:buNone/>
            </a:pPr>
            <a:r>
              <a:rPr lang="en-GB" dirty="0"/>
              <a:t>   - </a:t>
            </a:r>
            <a:r>
              <a:rPr lang="en-GB" dirty="0" err="1"/>
              <a:t>Analyzes</a:t>
            </a:r>
            <a:r>
              <a:rPr lang="en-GB" dirty="0"/>
              <a:t> fracture images to accurately identify the type and severity of fractures.</a:t>
            </a:r>
          </a:p>
          <a:p>
            <a:pPr marL="0" lvl="0" indent="0">
              <a:buNone/>
            </a:pPr>
            <a:r>
              <a:rPr lang="en-GB" dirty="0"/>
              <a:t>   - Generates personalized suggestions and advice for patients based on the diagnosis.</a:t>
            </a:r>
          </a:p>
          <a:p>
            <a:pPr marL="0" lvl="0" indent="0">
              <a:buNone/>
            </a:pPr>
            <a:endParaRPr lang="en-GB" dirty="0"/>
          </a:p>
          <a:p>
            <a:pPr marL="0" lvl="0" indent="0">
              <a:buNone/>
            </a:pPr>
            <a:r>
              <a:rPr lang="en-GB" dirty="0"/>
              <a:t>3. </a:t>
            </a:r>
            <a:r>
              <a:rPr lang="en-GB" dirty="0" smtClean="0"/>
              <a:t>Benefits:</a:t>
            </a:r>
            <a:endParaRPr lang="en-GB" dirty="0"/>
          </a:p>
          <a:p>
            <a:pPr marL="0" lvl="0" indent="0">
              <a:buNone/>
            </a:pPr>
            <a:r>
              <a:rPr lang="en-GB" dirty="0"/>
              <a:t>   - Enables swift and accurate fracture diagnosis, aiding healthcare professionals in treatment planning.</a:t>
            </a:r>
          </a:p>
          <a:p>
            <a:pPr marL="0" lvl="0" indent="0">
              <a:buNone/>
            </a:pPr>
            <a:r>
              <a:rPr lang="en-GB" dirty="0"/>
              <a:t>   - Provides patients with tailored recommendations, enhancing their recovery process.</a:t>
            </a:r>
          </a:p>
          <a:p>
            <a:pPr marL="0" lvl="0" indent="0">
              <a:buNone/>
            </a:pPr>
            <a:endParaRPr lang="en-GB" dirty="0"/>
          </a:p>
          <a:p>
            <a:pPr marL="0" lvl="0" indent="0">
              <a:buNone/>
            </a:pPr>
            <a:r>
              <a:rPr lang="en-GB" dirty="0"/>
              <a:t>4. </a:t>
            </a:r>
            <a:r>
              <a:rPr lang="en-GB" dirty="0" smtClean="0"/>
              <a:t>Impact:</a:t>
            </a:r>
            <a:endParaRPr lang="en-GB" dirty="0"/>
          </a:p>
          <a:p>
            <a:pPr marL="0" lvl="0" indent="0">
              <a:buNone/>
            </a:pPr>
            <a:r>
              <a:rPr lang="en-GB" dirty="0"/>
              <a:t>   - Significantly improves the efficiency of fracture diagnosis and treatment, leading to better patient outcomes.</a:t>
            </a:r>
          </a:p>
          <a:p>
            <a:pPr marL="0" lvl="0" indent="0">
              <a:buNone/>
            </a:pPr>
            <a:endParaRPr lang="en-GB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64"/>
          <p:cNvSpPr/>
          <p:nvPr/>
        </p:nvSpPr>
        <p:spPr>
          <a:xfrm>
            <a:off x="2834286" y="1232023"/>
            <a:ext cx="709500" cy="709500"/>
          </a:xfrm>
          <a:prstGeom prst="ellipse">
            <a:avLst/>
          </a:prstGeom>
          <a:solidFill>
            <a:schemeClr val="dk1">
              <a:alpha val="379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8" name="Google Shape;658;p64"/>
          <p:cNvSpPr/>
          <p:nvPr/>
        </p:nvSpPr>
        <p:spPr>
          <a:xfrm>
            <a:off x="5558908" y="1232023"/>
            <a:ext cx="709500" cy="709500"/>
          </a:xfrm>
          <a:prstGeom prst="ellipse">
            <a:avLst/>
          </a:prstGeom>
          <a:solidFill>
            <a:schemeClr val="dk1">
              <a:alpha val="379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64"/>
          <p:cNvSpPr/>
          <p:nvPr/>
        </p:nvSpPr>
        <p:spPr>
          <a:xfrm>
            <a:off x="6921219" y="2947002"/>
            <a:ext cx="709500" cy="709500"/>
          </a:xfrm>
          <a:prstGeom prst="ellipse">
            <a:avLst/>
          </a:prstGeom>
          <a:solidFill>
            <a:schemeClr val="dk1">
              <a:alpha val="379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0" name="Google Shape;660;p64"/>
          <p:cNvSpPr/>
          <p:nvPr/>
        </p:nvSpPr>
        <p:spPr>
          <a:xfrm>
            <a:off x="4196597" y="2947002"/>
            <a:ext cx="709500" cy="709500"/>
          </a:xfrm>
          <a:prstGeom prst="ellipse">
            <a:avLst/>
          </a:prstGeom>
          <a:solidFill>
            <a:schemeClr val="dk1">
              <a:alpha val="379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" name="Google Shape;661;p64"/>
          <p:cNvSpPr/>
          <p:nvPr/>
        </p:nvSpPr>
        <p:spPr>
          <a:xfrm>
            <a:off x="1471975" y="2947002"/>
            <a:ext cx="709500" cy="709500"/>
          </a:xfrm>
          <a:prstGeom prst="ellipse">
            <a:avLst/>
          </a:prstGeom>
          <a:solidFill>
            <a:schemeClr val="dk1">
              <a:alpha val="3799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2" name="Google Shape;662;p64"/>
          <p:cNvSpPr txBox="1">
            <a:spLocks noGrp="1"/>
          </p:cNvSpPr>
          <p:nvPr>
            <p:ph type="title"/>
          </p:nvPr>
        </p:nvSpPr>
        <p:spPr>
          <a:xfrm>
            <a:off x="2092611" y="1852475"/>
            <a:ext cx="2254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</a:t>
            </a:r>
            <a:endParaRPr/>
          </a:p>
        </p:txBody>
      </p:sp>
      <p:sp>
        <p:nvSpPr>
          <p:cNvPr id="663" name="Google Shape;663;p64"/>
          <p:cNvSpPr txBox="1">
            <a:spLocks noGrp="1"/>
          </p:cNvSpPr>
          <p:nvPr>
            <p:ph type="subTitle" idx="1"/>
          </p:nvPr>
        </p:nvSpPr>
        <p:spPr>
          <a:xfrm>
            <a:off x="2092610" y="2340722"/>
            <a:ext cx="2254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b="1" dirty="0"/>
              <a:t>Integration of AI and Medical Expertise</a:t>
            </a:r>
            <a:endParaRPr dirty="0"/>
          </a:p>
        </p:txBody>
      </p:sp>
      <p:sp>
        <p:nvSpPr>
          <p:cNvPr id="664" name="Google Shape;664;p64"/>
          <p:cNvSpPr txBox="1">
            <a:spLocks noGrp="1"/>
          </p:cNvSpPr>
          <p:nvPr>
            <p:ph type="title" idx="2"/>
          </p:nvPr>
        </p:nvSpPr>
        <p:spPr>
          <a:xfrm>
            <a:off x="3444597" y="3567454"/>
            <a:ext cx="2254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Innovation</a:t>
            </a:r>
            <a:endParaRPr dirty="0"/>
          </a:p>
        </p:txBody>
      </p:sp>
      <p:sp>
        <p:nvSpPr>
          <p:cNvPr id="665" name="Google Shape;665;p64"/>
          <p:cNvSpPr txBox="1">
            <a:spLocks noGrp="1"/>
          </p:cNvSpPr>
          <p:nvPr>
            <p:ph type="subTitle" idx="3"/>
          </p:nvPr>
        </p:nvSpPr>
        <p:spPr>
          <a:xfrm>
            <a:off x="3444593" y="4055700"/>
            <a:ext cx="2324265" cy="6503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b="1" dirty="0"/>
              <a:t>Natural Language Processing (NLP) for Medical Insights</a:t>
            </a:r>
            <a:endParaRPr dirty="0"/>
          </a:p>
        </p:txBody>
      </p:sp>
      <p:sp>
        <p:nvSpPr>
          <p:cNvPr id="666" name="Google Shape;666;p64"/>
          <p:cNvSpPr txBox="1">
            <a:spLocks noGrp="1"/>
          </p:cNvSpPr>
          <p:nvPr>
            <p:ph type="title" idx="4"/>
          </p:nvPr>
        </p:nvSpPr>
        <p:spPr>
          <a:xfrm>
            <a:off x="4796582" y="1852475"/>
            <a:ext cx="2254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product</a:t>
            </a:r>
            <a:endParaRPr/>
          </a:p>
        </p:txBody>
      </p:sp>
      <p:sp>
        <p:nvSpPr>
          <p:cNvPr id="667" name="Google Shape;667;p64"/>
          <p:cNvSpPr txBox="1">
            <a:spLocks noGrp="1"/>
          </p:cNvSpPr>
          <p:nvPr>
            <p:ph type="subTitle" idx="5"/>
          </p:nvPr>
        </p:nvSpPr>
        <p:spPr>
          <a:xfrm>
            <a:off x="4796579" y="2340722"/>
            <a:ext cx="2254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Textual representation of Fracture Description and doctors Suggestion</a:t>
            </a:r>
            <a:endParaRPr dirty="0"/>
          </a:p>
        </p:txBody>
      </p:sp>
      <p:sp>
        <p:nvSpPr>
          <p:cNvPr id="668" name="Google Shape;668;p64"/>
          <p:cNvSpPr txBox="1">
            <a:spLocks noGrp="1"/>
          </p:cNvSpPr>
          <p:nvPr>
            <p:ph type="title" idx="6"/>
          </p:nvPr>
        </p:nvSpPr>
        <p:spPr>
          <a:xfrm>
            <a:off x="6148568" y="3567454"/>
            <a:ext cx="2254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Algorithms</a:t>
            </a:r>
            <a:endParaRPr dirty="0"/>
          </a:p>
        </p:txBody>
      </p:sp>
      <p:sp>
        <p:nvSpPr>
          <p:cNvPr id="669" name="Google Shape;669;p64"/>
          <p:cNvSpPr txBox="1">
            <a:spLocks noGrp="1"/>
          </p:cNvSpPr>
          <p:nvPr>
            <p:ph type="subTitle" idx="7"/>
          </p:nvPr>
        </p:nvSpPr>
        <p:spPr>
          <a:xfrm>
            <a:off x="6148563" y="4055699"/>
            <a:ext cx="2358707" cy="88212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GB" b="1" dirty="0"/>
              <a:t>Feature Extraction with ResNet-50 and </a:t>
            </a:r>
            <a:r>
              <a:rPr lang="en-GB" b="1" dirty="0" smtClean="0"/>
              <a:t>VGG16 and</a:t>
            </a:r>
            <a:r>
              <a:rPr lang="en-US" b="1" dirty="0"/>
              <a:t> Sequence Generation with LSTM</a:t>
            </a:r>
            <a:endParaRPr dirty="0"/>
          </a:p>
        </p:txBody>
      </p:sp>
      <p:sp>
        <p:nvSpPr>
          <p:cNvPr id="670" name="Google Shape;670;p64"/>
          <p:cNvSpPr txBox="1">
            <a:spLocks noGrp="1"/>
          </p:cNvSpPr>
          <p:nvPr>
            <p:ph type="title" idx="9"/>
          </p:nvPr>
        </p:nvSpPr>
        <p:spPr>
          <a:xfrm>
            <a:off x="740625" y="3567454"/>
            <a:ext cx="2254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Rersources</a:t>
            </a:r>
            <a:endParaRPr dirty="0"/>
          </a:p>
        </p:txBody>
      </p:sp>
      <p:sp>
        <p:nvSpPr>
          <p:cNvPr id="671" name="Google Shape;671;p64"/>
          <p:cNvSpPr txBox="1">
            <a:spLocks noGrp="1"/>
          </p:cNvSpPr>
          <p:nvPr>
            <p:ph type="title" idx="14"/>
          </p:nvPr>
        </p:nvSpPr>
        <p:spPr>
          <a:xfrm>
            <a:off x="1421175" y="3059338"/>
            <a:ext cx="818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672" name="Google Shape;672;p64"/>
          <p:cNvSpPr txBox="1">
            <a:spLocks noGrp="1"/>
          </p:cNvSpPr>
          <p:nvPr>
            <p:ph type="title" idx="15"/>
          </p:nvPr>
        </p:nvSpPr>
        <p:spPr>
          <a:xfrm>
            <a:off x="4142300" y="3059338"/>
            <a:ext cx="818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673" name="Google Shape;673;p64"/>
          <p:cNvSpPr txBox="1">
            <a:spLocks noGrp="1"/>
          </p:cNvSpPr>
          <p:nvPr>
            <p:ph type="title" idx="16"/>
          </p:nvPr>
        </p:nvSpPr>
        <p:spPr>
          <a:xfrm>
            <a:off x="6863425" y="3059338"/>
            <a:ext cx="818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674" name="Google Shape;674;p64"/>
          <p:cNvSpPr txBox="1">
            <a:spLocks noGrp="1"/>
          </p:cNvSpPr>
          <p:nvPr>
            <p:ph type="title" idx="8"/>
          </p:nvPr>
        </p:nvSpPr>
        <p:spPr>
          <a:xfrm>
            <a:off x="720000" y="4371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b="0" dirty="0"/>
              <a:t> Analysis of the design</a:t>
            </a:r>
            <a:endParaRPr dirty="0"/>
          </a:p>
        </p:txBody>
      </p:sp>
      <p:sp>
        <p:nvSpPr>
          <p:cNvPr id="675" name="Google Shape;675;p64"/>
          <p:cNvSpPr txBox="1">
            <a:spLocks noGrp="1"/>
          </p:cNvSpPr>
          <p:nvPr>
            <p:ph type="subTitle" idx="13"/>
          </p:nvPr>
        </p:nvSpPr>
        <p:spPr>
          <a:xfrm>
            <a:off x="740625" y="4055700"/>
            <a:ext cx="22548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/>
            <a:r>
              <a:rPr lang="en-US" b="1" dirty="0"/>
              <a:t>Unique Dataset </a:t>
            </a:r>
            <a:r>
              <a:rPr lang="en-US" b="1" dirty="0" smtClean="0"/>
              <a:t>Creation as image and </a:t>
            </a:r>
            <a:r>
              <a:rPr lang="en-US" b="1" dirty="0" err="1" smtClean="0"/>
              <a:t>nlp</a:t>
            </a:r>
            <a:r>
              <a:rPr lang="en-US" b="1" dirty="0" smtClean="0"/>
              <a:t> data.</a:t>
            </a:r>
            <a:endParaRPr dirty="0"/>
          </a:p>
        </p:txBody>
      </p:sp>
      <p:sp>
        <p:nvSpPr>
          <p:cNvPr id="676" name="Google Shape;676;p64"/>
          <p:cNvSpPr txBox="1">
            <a:spLocks noGrp="1"/>
          </p:cNvSpPr>
          <p:nvPr>
            <p:ph type="title" idx="17"/>
          </p:nvPr>
        </p:nvSpPr>
        <p:spPr>
          <a:xfrm>
            <a:off x="5502863" y="1344375"/>
            <a:ext cx="818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677" name="Google Shape;677;p64"/>
          <p:cNvSpPr txBox="1">
            <a:spLocks noGrp="1"/>
          </p:cNvSpPr>
          <p:nvPr>
            <p:ph type="title" idx="18"/>
          </p:nvPr>
        </p:nvSpPr>
        <p:spPr>
          <a:xfrm>
            <a:off x="2781738" y="1344375"/>
            <a:ext cx="818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678" name="Google Shape;678;p64"/>
          <p:cNvGrpSpPr/>
          <p:nvPr/>
        </p:nvGrpSpPr>
        <p:grpSpPr>
          <a:xfrm>
            <a:off x="903663" y="1394813"/>
            <a:ext cx="1154625" cy="430500"/>
            <a:chOff x="4042650" y="642025"/>
            <a:chExt cx="1154625" cy="430500"/>
          </a:xfrm>
        </p:grpSpPr>
        <p:sp>
          <p:nvSpPr>
            <p:cNvPr id="679" name="Google Shape;679;p64"/>
            <p:cNvSpPr/>
            <p:nvPr/>
          </p:nvSpPr>
          <p:spPr>
            <a:xfrm>
              <a:off x="4042650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64"/>
            <p:cNvSpPr/>
            <p:nvPr/>
          </p:nvSpPr>
          <p:spPr>
            <a:xfrm>
              <a:off x="4699275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" name="Google Shape;681;p64"/>
          <p:cNvGrpSpPr/>
          <p:nvPr/>
        </p:nvGrpSpPr>
        <p:grpSpPr>
          <a:xfrm>
            <a:off x="7065063" y="1394813"/>
            <a:ext cx="1154625" cy="430500"/>
            <a:chOff x="4042650" y="642025"/>
            <a:chExt cx="1154625" cy="430500"/>
          </a:xfrm>
        </p:grpSpPr>
        <p:sp>
          <p:nvSpPr>
            <p:cNvPr id="682" name="Google Shape;682;p64"/>
            <p:cNvSpPr/>
            <p:nvPr/>
          </p:nvSpPr>
          <p:spPr>
            <a:xfrm>
              <a:off x="4042650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64"/>
            <p:cNvSpPr/>
            <p:nvPr/>
          </p:nvSpPr>
          <p:spPr>
            <a:xfrm>
              <a:off x="4699275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6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8160" y="193260"/>
            <a:ext cx="7662672" cy="635796"/>
          </a:xfrm>
        </p:spPr>
        <p:txBody>
          <a:bodyPr/>
          <a:lstStyle/>
          <a:p>
            <a:r>
              <a:rPr lang="en-US" sz="2400" b="0" dirty="0"/>
              <a:t>Usability, Manufacturability, Sustainability</a:t>
            </a:r>
            <a:endParaRPr lang="en-US" sz="24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4928" y="746360"/>
            <a:ext cx="8619072" cy="4397140"/>
          </a:xfrm>
        </p:spPr>
        <p:txBody>
          <a:bodyPr/>
          <a:lstStyle/>
          <a:p>
            <a:pPr marL="158750" indent="0">
              <a:buNone/>
            </a:pPr>
            <a:r>
              <a:rPr lang="en-US" sz="2000" b="1" dirty="0" smtClean="0"/>
              <a:t>Usability:</a:t>
            </a:r>
          </a:p>
          <a:p>
            <a:pPr marL="158750" indent="0">
              <a:buNone/>
            </a:pPr>
            <a:r>
              <a:rPr lang="en-US" dirty="0" smtClean="0"/>
              <a:t>1.  Help Doctors to evaluate with a second opinion.</a:t>
            </a:r>
          </a:p>
          <a:p>
            <a:pPr marL="158750" indent="0">
              <a:buNone/>
            </a:pPr>
            <a:r>
              <a:rPr lang="en-US" dirty="0" smtClean="0"/>
              <a:t>2.  This technology will be really helpful if doctor is not available it will give the immediate course of action to a patient.</a:t>
            </a:r>
          </a:p>
          <a:p>
            <a:pPr marL="158750" indent="0">
              <a:buNone/>
            </a:pPr>
            <a:r>
              <a:rPr lang="en-US" dirty="0" smtClean="0"/>
              <a:t>3.  It will be also helpful for student of medical in the study as they can use and will get a detailed description about that.</a:t>
            </a:r>
          </a:p>
          <a:p>
            <a:pPr marL="158750" indent="0">
              <a:buNone/>
            </a:pPr>
            <a:r>
              <a:rPr lang="en-US" dirty="0" smtClean="0"/>
              <a:t>4.  This Project has the </a:t>
            </a:r>
            <a:r>
              <a:rPr lang="en-US" dirty="0" err="1" smtClean="0"/>
              <a:t>potemtial</a:t>
            </a:r>
            <a:r>
              <a:rPr lang="en-US" dirty="0" smtClean="0"/>
              <a:t> to generate cost savings for healthcare systems.</a:t>
            </a:r>
          </a:p>
          <a:p>
            <a:pPr marL="158750" indent="0">
              <a:buNone/>
            </a:pPr>
            <a:r>
              <a:rPr lang="en-US" dirty="0" smtClean="0"/>
              <a:t>5.  This project can contribute to improve access to </a:t>
            </a:r>
            <a:r>
              <a:rPr lang="en-US" dirty="0" err="1" smtClean="0"/>
              <a:t>qualitybof</a:t>
            </a:r>
            <a:r>
              <a:rPr lang="en-US" dirty="0" smtClean="0"/>
              <a:t> healthcare in underserved area.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sz="1600" b="1" dirty="0" smtClean="0"/>
              <a:t>Manufacturability:</a:t>
            </a:r>
          </a:p>
          <a:p>
            <a:pPr marL="158750" indent="0">
              <a:buNone/>
            </a:pPr>
            <a:r>
              <a:rPr lang="en-US" sz="1200" dirty="0" smtClean="0"/>
              <a:t>1. </a:t>
            </a:r>
            <a:r>
              <a:rPr lang="en-US" sz="1200" dirty="0" err="1" smtClean="0"/>
              <a:t>Componenet</a:t>
            </a:r>
            <a:r>
              <a:rPr lang="en-US" sz="1200" dirty="0" smtClean="0"/>
              <a:t> sourcing and </a:t>
            </a:r>
            <a:r>
              <a:rPr lang="en-US" sz="1200" dirty="0" err="1" smtClean="0"/>
              <a:t>realiability</a:t>
            </a:r>
            <a:endParaRPr lang="en-US" sz="1200" dirty="0" smtClean="0"/>
          </a:p>
          <a:p>
            <a:pPr marL="158750" indent="0">
              <a:buNone/>
            </a:pPr>
            <a:r>
              <a:rPr lang="en-US" sz="1200" dirty="0" smtClean="0"/>
              <a:t>2. Quality control and testing</a:t>
            </a:r>
          </a:p>
          <a:p>
            <a:pPr marL="158750" indent="0">
              <a:buNone/>
            </a:pPr>
            <a:endParaRPr lang="en-US" sz="1200" dirty="0"/>
          </a:p>
          <a:p>
            <a:pPr marL="158750" indent="0">
              <a:buNone/>
            </a:pPr>
            <a:r>
              <a:rPr lang="en-US" sz="1600" b="1" dirty="0" smtClean="0"/>
              <a:t>Sustainability:</a:t>
            </a:r>
          </a:p>
          <a:p>
            <a:r>
              <a:rPr lang="en-US" dirty="0" smtClean="0"/>
              <a:t>Energy efficient</a:t>
            </a:r>
          </a:p>
          <a:p>
            <a:r>
              <a:rPr lang="en-US" dirty="0" smtClean="0"/>
              <a:t>Optimized software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9920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42421" y="89555"/>
            <a:ext cx="9063871" cy="4555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Implementation</a:t>
            </a:r>
            <a:r>
              <a:rPr lang="en-US" sz="1200" dirty="0">
                <a:solidFill>
                  <a:schemeClr val="bg1"/>
                </a:solidFill>
              </a:rPr>
              <a:t> </a:t>
            </a:r>
          </a:p>
          <a:p>
            <a:endParaRPr lang="en-US" sz="1200" dirty="0">
              <a:solidFill>
                <a:schemeClr val="bg1"/>
              </a:solidFill>
            </a:endParaRPr>
          </a:p>
          <a:p>
            <a:r>
              <a:rPr lang="en-GB" sz="1200" b="1" dirty="0" smtClean="0">
                <a:solidFill>
                  <a:schemeClr val="bg1"/>
                </a:solidFill>
              </a:rPr>
              <a:t>1.Image </a:t>
            </a:r>
            <a:r>
              <a:rPr lang="en-GB" sz="1200" b="1" dirty="0">
                <a:solidFill>
                  <a:schemeClr val="bg1"/>
                </a:solidFill>
              </a:rPr>
              <a:t>Captioning Implementation:</a:t>
            </a:r>
            <a:endParaRPr lang="en-GB" sz="1200" dirty="0">
              <a:solidFill>
                <a:schemeClr val="bg1"/>
              </a:solidFill>
            </a:endParaRPr>
          </a:p>
          <a:p>
            <a:pPr lvl="1"/>
            <a:r>
              <a:rPr lang="en-GB" sz="1200" dirty="0">
                <a:solidFill>
                  <a:schemeClr val="bg1"/>
                </a:solidFill>
              </a:rPr>
              <a:t>Data collection, </a:t>
            </a:r>
            <a:r>
              <a:rPr lang="en-GB" sz="1200" dirty="0" err="1">
                <a:solidFill>
                  <a:schemeClr val="bg1"/>
                </a:solidFill>
              </a:rPr>
              <a:t>preprocessing</a:t>
            </a:r>
            <a:r>
              <a:rPr lang="en-GB" sz="1200" dirty="0">
                <a:solidFill>
                  <a:schemeClr val="bg1"/>
                </a:solidFill>
              </a:rPr>
              <a:t>, and feature extraction with ResNet-50 and VGG16, integrated with LSTM for accurate captions.</a:t>
            </a:r>
          </a:p>
          <a:p>
            <a:endParaRPr lang="en-GB" sz="1200" b="1" dirty="0" smtClean="0">
              <a:solidFill>
                <a:schemeClr val="bg1"/>
              </a:solidFill>
            </a:endParaRPr>
          </a:p>
          <a:p>
            <a:r>
              <a:rPr lang="en-GB" sz="1200" b="1" dirty="0" smtClean="0">
                <a:solidFill>
                  <a:schemeClr val="bg1"/>
                </a:solidFill>
              </a:rPr>
              <a:t>2.NLP </a:t>
            </a:r>
            <a:r>
              <a:rPr lang="en-GB" sz="1200" b="1" dirty="0">
                <a:solidFill>
                  <a:schemeClr val="bg1"/>
                </a:solidFill>
              </a:rPr>
              <a:t>Data Integration:</a:t>
            </a:r>
            <a:endParaRPr lang="en-GB" sz="1200" dirty="0">
              <a:solidFill>
                <a:schemeClr val="bg1"/>
              </a:solidFill>
            </a:endParaRPr>
          </a:p>
          <a:p>
            <a:pPr lvl="1"/>
            <a:r>
              <a:rPr lang="en-GB" sz="1200" dirty="0">
                <a:solidFill>
                  <a:schemeClr val="bg1"/>
                </a:solidFill>
              </a:rPr>
              <a:t>Gathering and </a:t>
            </a:r>
            <a:r>
              <a:rPr lang="en-GB" sz="1200" dirty="0" err="1">
                <a:solidFill>
                  <a:schemeClr val="bg1"/>
                </a:solidFill>
              </a:rPr>
              <a:t>preprocessing</a:t>
            </a:r>
            <a:r>
              <a:rPr lang="en-GB" sz="1200" dirty="0">
                <a:solidFill>
                  <a:schemeClr val="bg1"/>
                </a:solidFill>
              </a:rPr>
              <a:t> medical descriptions, embedding and processing with LSTM for comprehensive captions.</a:t>
            </a:r>
          </a:p>
          <a:p>
            <a:endParaRPr lang="en-GB" sz="1200" b="1" dirty="0" smtClean="0">
              <a:solidFill>
                <a:schemeClr val="bg1"/>
              </a:solidFill>
            </a:endParaRPr>
          </a:p>
          <a:p>
            <a:r>
              <a:rPr lang="en-GB" sz="1200" b="1" dirty="0" smtClean="0">
                <a:solidFill>
                  <a:schemeClr val="bg1"/>
                </a:solidFill>
              </a:rPr>
              <a:t>3.User </a:t>
            </a:r>
            <a:r>
              <a:rPr lang="en-GB" sz="1200" b="1" dirty="0">
                <a:solidFill>
                  <a:schemeClr val="bg1"/>
                </a:solidFill>
              </a:rPr>
              <a:t>Interaction for Suggestions:</a:t>
            </a:r>
            <a:endParaRPr lang="en-GB" sz="1200" dirty="0">
              <a:solidFill>
                <a:schemeClr val="bg1"/>
              </a:solidFill>
            </a:endParaRPr>
          </a:p>
          <a:p>
            <a:pPr lvl="1"/>
            <a:r>
              <a:rPr lang="en-GB" sz="1200" dirty="0">
                <a:solidFill>
                  <a:schemeClr val="bg1"/>
                </a:solidFill>
              </a:rPr>
              <a:t>Users input X-ray images for instant, expert-guided captions, while medical professionals provide textual descriptions for immediate AI-generated image captions and additional treatment advice</a:t>
            </a:r>
            <a:r>
              <a:rPr lang="en-GB" sz="1200" dirty="0" smtClean="0">
                <a:solidFill>
                  <a:schemeClr val="bg1"/>
                </a:solidFill>
              </a:rPr>
              <a:t>.</a:t>
            </a:r>
          </a:p>
          <a:p>
            <a:pPr lvl="1"/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b="1" dirty="0" smtClean="0">
                <a:solidFill>
                  <a:schemeClr val="bg1"/>
                </a:solidFill>
              </a:rPr>
              <a:t>4.Feedback </a:t>
            </a:r>
            <a:r>
              <a:rPr lang="en-GB" sz="1200" b="1" dirty="0">
                <a:solidFill>
                  <a:schemeClr val="bg1"/>
                </a:solidFill>
              </a:rPr>
              <a:t>Loop and Collaboration:</a:t>
            </a:r>
            <a:endParaRPr lang="en-GB" sz="1200" dirty="0">
              <a:solidFill>
                <a:schemeClr val="bg1"/>
              </a:solidFill>
            </a:endParaRPr>
          </a:p>
          <a:p>
            <a:pPr lvl="1"/>
            <a:r>
              <a:rPr lang="en-GB" sz="1200" dirty="0">
                <a:solidFill>
                  <a:schemeClr val="bg1"/>
                </a:solidFill>
              </a:rPr>
              <a:t>Encourage user and medical professional feedback for ongoing system refinement, and foster partnerships with medical communities for wider adoption and insights</a:t>
            </a:r>
            <a:r>
              <a:rPr lang="en-GB" sz="1200" dirty="0" smtClean="0">
                <a:solidFill>
                  <a:schemeClr val="bg1"/>
                </a:solidFill>
              </a:rPr>
              <a:t>.</a:t>
            </a:r>
          </a:p>
          <a:p>
            <a:pPr lvl="1"/>
            <a:endParaRPr lang="en-GB" sz="1200" dirty="0" smtClean="0">
              <a:solidFill>
                <a:schemeClr val="bg1"/>
              </a:solidFill>
            </a:endParaRPr>
          </a:p>
          <a:p>
            <a:pPr lvl="1"/>
            <a:r>
              <a:rPr lang="en-GB" sz="1200" dirty="0" smtClean="0">
                <a:solidFill>
                  <a:schemeClr val="bg1"/>
                </a:solidFill>
              </a:rPr>
              <a:t>5. Model Deployment:</a:t>
            </a:r>
          </a:p>
          <a:p>
            <a:pPr lvl="1"/>
            <a:r>
              <a:rPr lang="en-GB" sz="1200" dirty="0" smtClean="0">
                <a:solidFill>
                  <a:schemeClr val="bg1"/>
                </a:solidFill>
              </a:rPr>
              <a:t>Deploy the model so that everyone can get access and be benefitted by it.</a:t>
            </a:r>
          </a:p>
          <a:p>
            <a:pPr lvl="1"/>
            <a:endParaRPr lang="en-GB" sz="1200" dirty="0" smtClean="0">
              <a:solidFill>
                <a:schemeClr val="bg1"/>
              </a:solidFill>
            </a:endParaRPr>
          </a:p>
          <a:p>
            <a:pPr lvl="1"/>
            <a:endParaRPr lang="en-GB" sz="1200" dirty="0">
              <a:solidFill>
                <a:schemeClr val="bg1"/>
              </a:solidFill>
            </a:endParaRPr>
          </a:p>
          <a:p>
            <a:r>
              <a:rPr lang="en-GB" sz="1200" b="1" dirty="0">
                <a:solidFill>
                  <a:schemeClr val="bg1"/>
                </a:solidFill>
              </a:rPr>
              <a:t>6</a:t>
            </a:r>
            <a:r>
              <a:rPr lang="en-GB" sz="1200" b="1" dirty="0" smtClean="0">
                <a:solidFill>
                  <a:schemeClr val="bg1"/>
                </a:solidFill>
              </a:rPr>
              <a:t>.Continuous </a:t>
            </a:r>
            <a:r>
              <a:rPr lang="en-GB" sz="1200" b="1" dirty="0">
                <a:solidFill>
                  <a:schemeClr val="bg1"/>
                </a:solidFill>
              </a:rPr>
              <a:t>Improvement and Wider Adoption:</a:t>
            </a:r>
            <a:endParaRPr lang="en-GB" sz="1200" dirty="0">
              <a:solidFill>
                <a:schemeClr val="bg1"/>
              </a:solidFill>
            </a:endParaRPr>
          </a:p>
          <a:p>
            <a:pPr lvl="1"/>
            <a:r>
              <a:rPr lang="en-GB" sz="1200" dirty="0">
                <a:solidFill>
                  <a:schemeClr val="bg1"/>
                </a:solidFill>
              </a:rPr>
              <a:t>Iterative updates and training for enhanced performance, along with efforts to incorporate AI-driven insights into clinical decision-making.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2" name="Google Shape;692;p65"/>
          <p:cNvGrpSpPr/>
          <p:nvPr/>
        </p:nvGrpSpPr>
        <p:grpSpPr>
          <a:xfrm rot="5400000">
            <a:off x="416740" y="982095"/>
            <a:ext cx="871512" cy="467554"/>
            <a:chOff x="773350" y="518000"/>
            <a:chExt cx="2757950" cy="1479600"/>
          </a:xfrm>
        </p:grpSpPr>
        <p:sp>
          <p:nvSpPr>
            <p:cNvPr id="693" name="Google Shape;693;p65"/>
            <p:cNvSpPr/>
            <p:nvPr/>
          </p:nvSpPr>
          <p:spPr>
            <a:xfrm>
              <a:off x="2582700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65"/>
            <p:cNvSpPr/>
            <p:nvPr/>
          </p:nvSpPr>
          <p:spPr>
            <a:xfrm>
              <a:off x="1678025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65"/>
            <p:cNvSpPr/>
            <p:nvPr/>
          </p:nvSpPr>
          <p:spPr>
            <a:xfrm>
              <a:off x="773350" y="518000"/>
              <a:ext cx="948600" cy="1479600"/>
            </a:xfrm>
            <a:prstGeom prst="chevron">
              <a:avLst>
                <a:gd name="adj" fmla="val 50000"/>
              </a:avLst>
            </a:prstGeom>
            <a:gradFill>
              <a:gsLst>
                <a:gs pos="0">
                  <a:srgbClr val="FFFFFF">
                    <a:alpha val="29803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331" y="0"/>
            <a:ext cx="9144000" cy="51435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7894480" y="1000574"/>
            <a:ext cx="1196858" cy="11257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954323" y="1048587"/>
            <a:ext cx="116334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Fracture Description And Suggestion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7838440" y="656968"/>
            <a:ext cx="1252898" cy="34360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/>
          <p:nvPr/>
        </p:nvCxnSpPr>
        <p:spPr>
          <a:xfrm>
            <a:off x="7894480" y="1000574"/>
            <a:ext cx="12231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332" y="0"/>
            <a:ext cx="9124569" cy="514350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227" y="0"/>
            <a:ext cx="9154227" cy="5143500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361" y="1525640"/>
            <a:ext cx="1479211" cy="15355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/>
          <p:cNvSpPr/>
          <p:nvPr/>
        </p:nvSpPr>
        <p:spPr>
          <a:xfrm>
            <a:off x="308008" y="62444"/>
            <a:ext cx="465656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Söhne"/>
              </a:rPr>
              <a:t>Development Process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477130" y="985773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00" b="1" dirty="0" smtClean="0">
                <a:solidFill>
                  <a:srgbClr val="D1D5DB"/>
                </a:solidFill>
                <a:latin typeface="Söhne"/>
              </a:rPr>
              <a:t>1. Data Collection and Annotation</a:t>
            </a:r>
            <a:endParaRPr lang="en-GB" sz="1000" dirty="0" smtClean="0">
              <a:solidFill>
                <a:srgbClr val="D1D5DB"/>
              </a:solidFill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000" dirty="0" smtClean="0">
                <a:solidFill>
                  <a:srgbClr val="D1D5DB"/>
                </a:solidFill>
                <a:latin typeface="Söhne"/>
              </a:rPr>
              <a:t>Gathered 1012 diverse X-ray images.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000" dirty="0" smtClean="0">
                <a:solidFill>
                  <a:srgbClr val="D1D5DB"/>
                </a:solidFill>
                <a:latin typeface="Söhne"/>
              </a:rPr>
              <a:t>Categorized into 9 different types with 331 fractures and non-fractured cases.</a:t>
            </a:r>
            <a:endParaRPr lang="en-GB" sz="1000" dirty="0">
              <a:solidFill>
                <a:srgbClr val="D1D5DB"/>
              </a:solidFill>
              <a:latin typeface="Söhne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77130" y="1539771"/>
            <a:ext cx="415710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00" b="1" dirty="0" smtClean="0">
                <a:solidFill>
                  <a:srgbClr val="D1D5DB"/>
                </a:solidFill>
                <a:latin typeface="Söhne"/>
              </a:rPr>
              <a:t>2. Model Selection and Training</a:t>
            </a:r>
            <a:endParaRPr lang="en-GB" sz="1000" dirty="0" smtClean="0">
              <a:solidFill>
                <a:srgbClr val="D1D5DB"/>
              </a:solidFill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000" dirty="0" smtClean="0">
                <a:solidFill>
                  <a:srgbClr val="D1D5DB"/>
                </a:solidFill>
                <a:latin typeface="Söhne"/>
              </a:rPr>
              <a:t>Experimented with CNN and LSTM models for image captioning.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000" dirty="0" smtClean="0">
                <a:solidFill>
                  <a:srgbClr val="D1D5DB"/>
                </a:solidFill>
                <a:latin typeface="Söhne"/>
              </a:rPr>
              <a:t>Fine-tuned models using doctors' suggestions and descriptions.</a:t>
            </a:r>
            <a:endParaRPr lang="en-GB" sz="1000" dirty="0">
              <a:solidFill>
                <a:srgbClr val="D1D5DB"/>
              </a:solidFill>
              <a:latin typeface="Söhne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470729" y="3410313"/>
            <a:ext cx="4572000" cy="57708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50" b="1" smtClean="0">
                <a:solidFill>
                  <a:srgbClr val="D1D5DB"/>
                </a:solidFill>
                <a:latin typeface="Söhne"/>
              </a:rPr>
              <a:t>5. Model Validation</a:t>
            </a:r>
            <a:endParaRPr lang="en-GB" sz="1050" smtClean="0">
              <a:solidFill>
                <a:srgbClr val="D1D5DB"/>
              </a:solidFill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050" smtClean="0">
                <a:solidFill>
                  <a:srgbClr val="D1D5DB"/>
                </a:solidFill>
                <a:latin typeface="Söhne"/>
              </a:rPr>
              <a:t>Evaluated performance using separate validation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050" smtClean="0">
                <a:solidFill>
                  <a:srgbClr val="D1D5DB"/>
                </a:solidFill>
                <a:latin typeface="Söhne"/>
              </a:rPr>
              <a:t>Made adjustments based on validation feedback for enhanced accuracy.</a:t>
            </a:r>
            <a:endParaRPr lang="en-GB" sz="1050" dirty="0">
              <a:solidFill>
                <a:srgbClr val="D1D5DB"/>
              </a:solidFill>
              <a:latin typeface="Söhne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77130" y="2070686"/>
            <a:ext cx="4572000" cy="57708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050" b="1" dirty="0" smtClean="0">
                <a:solidFill>
                  <a:srgbClr val="D1D5DB"/>
                </a:solidFill>
                <a:latin typeface="Söhne"/>
              </a:rPr>
              <a:t>3. </a:t>
            </a:r>
            <a:r>
              <a:rPr lang="en-GB" sz="1050" b="1" dirty="0">
                <a:solidFill>
                  <a:srgbClr val="D1D5DB"/>
                </a:solidFill>
                <a:latin typeface="Söhne"/>
              </a:rPr>
              <a:t>NLP Data Integration</a:t>
            </a:r>
            <a:endParaRPr lang="en-GB" sz="1050" dirty="0">
              <a:solidFill>
                <a:srgbClr val="D1D5DB"/>
              </a:solidFill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050" dirty="0">
                <a:solidFill>
                  <a:srgbClr val="D1D5DB"/>
                </a:solidFill>
                <a:latin typeface="Söhne"/>
              </a:rPr>
              <a:t>Collaborated with medical professionals for additional descriptions.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050" dirty="0">
                <a:solidFill>
                  <a:srgbClr val="D1D5DB"/>
                </a:solidFill>
                <a:latin typeface="Söhne"/>
              </a:rPr>
              <a:t>Integrated textual data using NLP techniques.</a:t>
            </a:r>
          </a:p>
        </p:txBody>
      </p:sp>
      <p:sp>
        <p:nvSpPr>
          <p:cNvPr id="8" name="Rectangle 7"/>
          <p:cNvSpPr/>
          <p:nvPr/>
        </p:nvSpPr>
        <p:spPr>
          <a:xfrm>
            <a:off x="477130" y="2624684"/>
            <a:ext cx="624999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050" b="1" dirty="0" smtClean="0">
                <a:solidFill>
                  <a:srgbClr val="D1D5DB"/>
                </a:solidFill>
                <a:latin typeface="Söhne"/>
              </a:rPr>
              <a:t>4. </a:t>
            </a:r>
            <a:r>
              <a:rPr lang="en-GB" sz="1050" b="1" dirty="0">
                <a:solidFill>
                  <a:srgbClr val="D1D5DB"/>
                </a:solidFill>
                <a:latin typeface="Söhne"/>
              </a:rPr>
              <a:t>Generating Descriptions and Suggestions</a:t>
            </a:r>
            <a:endParaRPr lang="en-GB" sz="1050" dirty="0">
              <a:solidFill>
                <a:srgbClr val="D1D5DB"/>
              </a:solidFill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1050" dirty="0">
                <a:solidFill>
                  <a:srgbClr val="D1D5DB"/>
                </a:solidFill>
                <a:latin typeface="Söhne"/>
              </a:rPr>
              <a:t>Combined image features and NLP data to provide comprehensive descriptions and treatment recommendations.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050" dirty="0">
                <a:solidFill>
                  <a:srgbClr val="D1D5DB"/>
                </a:solidFill>
                <a:latin typeface="Söhne"/>
              </a:rPr>
              <a:t>Ensured that users receive expert-guided insights for fracture recovery.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68"/>
          <p:cNvSpPr/>
          <p:nvPr/>
        </p:nvSpPr>
        <p:spPr>
          <a:xfrm>
            <a:off x="-809975" y="-503500"/>
            <a:ext cx="4596300" cy="4596300"/>
          </a:xfrm>
          <a:prstGeom prst="ellipse">
            <a:avLst/>
          </a:prstGeom>
          <a:gradFill>
            <a:gsLst>
              <a:gs pos="0">
                <a:srgbClr val="FFFFFF">
                  <a:alpha val="29803"/>
                </a:srgbClr>
              </a:gs>
              <a:gs pos="7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68"/>
          <p:cNvSpPr txBox="1">
            <a:spLocks noGrp="1"/>
          </p:cNvSpPr>
          <p:nvPr>
            <p:ph type="title"/>
          </p:nvPr>
        </p:nvSpPr>
        <p:spPr>
          <a:xfrm>
            <a:off x="4428377" y="1378781"/>
            <a:ext cx="3671962" cy="6903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2400" dirty="0" smtClean="0"/>
              <a:t> Tools </a:t>
            </a:r>
            <a:r>
              <a:rPr lang="en-US" sz="2400" dirty="0"/>
              <a:t>&amp; </a:t>
            </a:r>
            <a:r>
              <a:rPr lang="en-US" sz="2400" dirty="0" smtClean="0"/>
              <a:t>Technologies</a:t>
            </a:r>
            <a:endParaRPr sz="2400" dirty="0"/>
          </a:p>
        </p:txBody>
      </p:sp>
      <p:sp>
        <p:nvSpPr>
          <p:cNvPr id="733" name="Google Shape;733;p68"/>
          <p:cNvSpPr txBox="1">
            <a:spLocks noGrp="1"/>
          </p:cNvSpPr>
          <p:nvPr>
            <p:ph type="subTitle" idx="1"/>
          </p:nvPr>
        </p:nvSpPr>
        <p:spPr>
          <a:xfrm>
            <a:off x="4346991" y="2069099"/>
            <a:ext cx="4083909" cy="26130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Deep Learning Frameworks</a:t>
            </a:r>
            <a:endParaRPr lang="en-US" dirty="0"/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 err="1" smtClean="0"/>
              <a:t>TensorFlow</a:t>
            </a:r>
            <a:endParaRPr lang="en-US" dirty="0"/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 err="1" smtClean="0"/>
              <a:t>Keras</a:t>
            </a:r>
            <a:endParaRPr lang="en-US" dirty="0" smtClean="0"/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 err="1" smtClean="0"/>
              <a:t>StreamLit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Development Environment</a:t>
            </a:r>
            <a:endParaRPr lang="en-US" dirty="0"/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dirty="0" err="1" smtClean="0"/>
              <a:t>Jupyter</a:t>
            </a:r>
            <a:r>
              <a:rPr lang="en-US" dirty="0" smtClean="0"/>
              <a:t> Notebook</a:t>
            </a:r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 err="1" smtClean="0"/>
              <a:t>VsCode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Hardware </a:t>
            </a:r>
            <a:r>
              <a:rPr lang="en-US" b="1" dirty="0" smtClean="0"/>
              <a:t>Acceleration</a:t>
            </a:r>
            <a:endParaRPr lang="en-US" dirty="0" smtClean="0"/>
          </a:p>
          <a:p>
            <a:pPr lvl="1" algn="l">
              <a:buFont typeface="Arial" panose="020B0604020202020204" pitchFamily="34" charset="0"/>
              <a:buChar char="•"/>
            </a:pPr>
            <a:r>
              <a:rPr lang="en-US" dirty="0" smtClean="0"/>
              <a:t> NVIDIA RTX 3050 GPU</a:t>
            </a:r>
            <a:endParaRPr lang="en-US" dirty="0"/>
          </a:p>
        </p:txBody>
      </p:sp>
      <p:grpSp>
        <p:nvGrpSpPr>
          <p:cNvPr id="735" name="Google Shape;735;p68"/>
          <p:cNvGrpSpPr/>
          <p:nvPr/>
        </p:nvGrpSpPr>
        <p:grpSpPr>
          <a:xfrm>
            <a:off x="4042650" y="590713"/>
            <a:ext cx="1154625" cy="430500"/>
            <a:chOff x="4042650" y="642025"/>
            <a:chExt cx="1154625" cy="430500"/>
          </a:xfrm>
        </p:grpSpPr>
        <p:sp>
          <p:nvSpPr>
            <p:cNvPr id="736" name="Google Shape;736;p68"/>
            <p:cNvSpPr/>
            <p:nvPr/>
          </p:nvSpPr>
          <p:spPr>
            <a:xfrm>
              <a:off x="4042650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68"/>
            <p:cNvSpPr/>
            <p:nvPr/>
          </p:nvSpPr>
          <p:spPr>
            <a:xfrm>
              <a:off x="4699275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" name="Google Shape;738;p68"/>
          <p:cNvGrpSpPr/>
          <p:nvPr/>
        </p:nvGrpSpPr>
        <p:grpSpPr>
          <a:xfrm>
            <a:off x="7486250" y="4122288"/>
            <a:ext cx="1154625" cy="430500"/>
            <a:chOff x="4042650" y="642025"/>
            <a:chExt cx="1154625" cy="430500"/>
          </a:xfrm>
        </p:grpSpPr>
        <p:sp>
          <p:nvSpPr>
            <p:cNvPr id="739" name="Google Shape;739;p68"/>
            <p:cNvSpPr/>
            <p:nvPr/>
          </p:nvSpPr>
          <p:spPr>
            <a:xfrm>
              <a:off x="4042650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68"/>
            <p:cNvSpPr/>
            <p:nvPr/>
          </p:nvSpPr>
          <p:spPr>
            <a:xfrm>
              <a:off x="4699275" y="642025"/>
              <a:ext cx="498000" cy="430500"/>
            </a:xfrm>
            <a:prstGeom prst="snip2DiagRect">
              <a:avLst>
                <a:gd name="adj1" fmla="val 0"/>
                <a:gd name="adj2" fmla="val 32236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100013" algn="bl" rotWithShape="0">
                <a:schemeClr val="lt1">
                  <a:alpha val="7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0" y="1557854"/>
            <a:ext cx="4448376" cy="265987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44159" y="4366140"/>
            <a:ext cx="3868247" cy="315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Deployment Using </a:t>
            </a:r>
            <a:r>
              <a:rPr lang="en-US" dirty="0" err="1" smtClean="0">
                <a:solidFill>
                  <a:schemeClr val="bg1"/>
                </a:solidFill>
              </a:rPr>
              <a:t>Streamlit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69"/>
          <p:cNvSpPr txBox="1">
            <a:spLocks noGrp="1"/>
          </p:cNvSpPr>
          <p:nvPr>
            <p:ph type="title"/>
          </p:nvPr>
        </p:nvSpPr>
        <p:spPr>
          <a:xfrm>
            <a:off x="1881356" y="173679"/>
            <a:ext cx="4533807" cy="55534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b="0" dirty="0"/>
              <a:t> Results</a:t>
            </a:r>
            <a:endParaRPr dirty="0"/>
          </a:p>
        </p:txBody>
      </p:sp>
      <p:pic>
        <p:nvPicPr>
          <p:cNvPr id="766" name="Google Shape;766;p69"/>
          <p:cNvPicPr preferRelativeResize="0"/>
          <p:nvPr/>
        </p:nvPicPr>
        <p:blipFill rotWithShape="1">
          <a:blip r:embed="rId3">
            <a:alphaModFix/>
          </a:blip>
          <a:srcRect t="6539" b="4602"/>
          <a:stretch/>
        </p:blipFill>
        <p:spPr>
          <a:xfrm>
            <a:off x="7942354" y="-41033"/>
            <a:ext cx="2106472" cy="10846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95213" y="575132"/>
            <a:ext cx="1130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oogle Sans"/>
              </a:rPr>
              <a:t>Description: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354" y="680566"/>
            <a:ext cx="1565574" cy="12075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5482" y="611198"/>
            <a:ext cx="3366194" cy="1478066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0" y="2369989"/>
            <a:ext cx="1130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oogle Sans"/>
              </a:rPr>
              <a:t>Suggestion: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2930" y="2454651"/>
            <a:ext cx="1917542" cy="16121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26649" y="2270495"/>
            <a:ext cx="4380584" cy="23229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Korean AI Agency Pitch Deck XL by Slidesgo">
  <a:themeElements>
    <a:clrScheme name="Simple Light">
      <a:dk1>
        <a:srgbClr val="000328"/>
      </a:dk1>
      <a:lt1>
        <a:srgbClr val="FFFFFF"/>
      </a:lt1>
      <a:dk2>
        <a:srgbClr val="E0A9A8"/>
      </a:dk2>
      <a:lt2>
        <a:srgbClr val="005C8F"/>
      </a:lt2>
      <a:accent1>
        <a:srgbClr val="6128F6"/>
      </a:accent1>
      <a:accent2>
        <a:srgbClr val="5C659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479</Words>
  <Application>Microsoft Office PowerPoint</Application>
  <PresentationFormat>On-screen Show (16:9)</PresentationFormat>
  <Paragraphs>106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Söhne</vt:lpstr>
      <vt:lpstr>Roboto Condensed Light</vt:lpstr>
      <vt:lpstr>IBM Plex Sans</vt:lpstr>
      <vt:lpstr>IBM Plex Sans Medium</vt:lpstr>
      <vt:lpstr>Google Sans</vt:lpstr>
      <vt:lpstr>Korean AI Agency Pitch Deck XL by Slidesgo</vt:lpstr>
      <vt:lpstr>MediGenius AI:Fracture Recovery Revolutionized Using AI</vt:lpstr>
      <vt:lpstr> What is the project?</vt:lpstr>
      <vt:lpstr>Problems</vt:lpstr>
      <vt:lpstr>Usability, Manufacturability, Sustainability</vt:lpstr>
      <vt:lpstr>PowerPoint Presentation</vt:lpstr>
      <vt:lpstr>PowerPoint Presentation</vt:lpstr>
      <vt:lpstr>PowerPoint Presentation</vt:lpstr>
      <vt:lpstr> Tools &amp; Technologies</vt:lpstr>
      <vt:lpstr> Results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MediGenius AI:Fracture Recovery Revolutionized Using AI</dc:title>
  <dc:creator>Rb Anondo</dc:creator>
  <cp:lastModifiedBy>Microsoft account</cp:lastModifiedBy>
  <cp:revision>16</cp:revision>
  <dcterms:modified xsi:type="dcterms:W3CDTF">2023-11-03T11:08:22Z</dcterms:modified>
</cp:coreProperties>
</file>